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84" r:id="rId4"/>
    <p:sldId id="292" r:id="rId5"/>
    <p:sldId id="267" r:id="rId6"/>
    <p:sldId id="279" r:id="rId7"/>
    <p:sldId id="283" r:id="rId8"/>
    <p:sldId id="274" r:id="rId9"/>
    <p:sldId id="275" r:id="rId10"/>
    <p:sldId id="286" r:id="rId11"/>
    <p:sldId id="287" r:id="rId12"/>
    <p:sldId id="288" r:id="rId13"/>
    <p:sldId id="289" r:id="rId14"/>
    <p:sldId id="291" r:id="rId15"/>
    <p:sldId id="290" r:id="rId16"/>
    <p:sldId id="265" r:id="rId17"/>
  </p:sldIdLst>
  <p:sldSz cx="10706100" cy="7569200"/>
  <p:notesSz cx="6858000" cy="9144000"/>
  <p:defaultTextStyle>
    <a:lvl1pPr defTabSz="457200">
      <a:defRPr>
        <a:latin typeface="+mj-lt"/>
        <a:ea typeface="+mj-ea"/>
        <a:cs typeface="+mj-cs"/>
        <a:sym typeface="Helvetica"/>
      </a:defRPr>
    </a:lvl1pPr>
    <a:lvl2pPr defTabSz="457200">
      <a:defRPr>
        <a:latin typeface="+mj-lt"/>
        <a:ea typeface="+mj-ea"/>
        <a:cs typeface="+mj-cs"/>
        <a:sym typeface="Helvetica"/>
      </a:defRPr>
    </a:lvl2pPr>
    <a:lvl3pPr defTabSz="457200">
      <a:defRPr>
        <a:latin typeface="+mj-lt"/>
        <a:ea typeface="+mj-ea"/>
        <a:cs typeface="+mj-cs"/>
        <a:sym typeface="Helvetica"/>
      </a:defRPr>
    </a:lvl3pPr>
    <a:lvl4pPr defTabSz="457200">
      <a:defRPr>
        <a:latin typeface="+mj-lt"/>
        <a:ea typeface="+mj-ea"/>
        <a:cs typeface="+mj-cs"/>
        <a:sym typeface="Helvetica"/>
      </a:defRPr>
    </a:lvl4pPr>
    <a:lvl5pPr defTabSz="457200">
      <a:defRPr>
        <a:latin typeface="+mj-lt"/>
        <a:ea typeface="+mj-ea"/>
        <a:cs typeface="+mj-cs"/>
        <a:sym typeface="Helvetica"/>
      </a:defRPr>
    </a:lvl5pPr>
    <a:lvl6pPr defTabSz="457200">
      <a:defRPr>
        <a:latin typeface="+mj-lt"/>
        <a:ea typeface="+mj-ea"/>
        <a:cs typeface="+mj-cs"/>
        <a:sym typeface="Helvetica"/>
      </a:defRPr>
    </a:lvl6pPr>
    <a:lvl7pPr defTabSz="457200">
      <a:defRPr>
        <a:latin typeface="+mj-lt"/>
        <a:ea typeface="+mj-ea"/>
        <a:cs typeface="+mj-cs"/>
        <a:sym typeface="Helvetica"/>
      </a:defRPr>
    </a:lvl7pPr>
    <a:lvl8pPr defTabSz="457200">
      <a:defRPr>
        <a:latin typeface="+mj-lt"/>
        <a:ea typeface="+mj-ea"/>
        <a:cs typeface="+mj-cs"/>
        <a:sym typeface="Helvetica"/>
      </a:defRPr>
    </a:lvl8pPr>
    <a:lvl9pPr defTabSz="457200">
      <a:defRPr>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098" y="-12"/>
      </p:cViewPr>
      <p:guideLst>
        <p:guide orient="horz" pos="2384"/>
        <p:guide pos="33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68298-0D2E-4F54-ACFF-629D2D9F670C}" type="doc">
      <dgm:prSet loTypeId="urn:microsoft.com/office/officeart/2005/8/layout/pyramid2" loCatId="pyramid" qsTypeId="urn:microsoft.com/office/officeart/2005/8/quickstyle/simple1" qsCatId="simple" csTypeId="urn:microsoft.com/office/officeart/2005/8/colors/accent1_2" csCatId="accent1" phldr="1"/>
      <dgm:spPr/>
    </dgm:pt>
    <dgm:pt modelId="{EA7A965F-1C10-4B43-8E36-D056A09BFD5C}">
      <dgm:prSet phldrT="[Text]"/>
      <dgm:spPr/>
      <dgm:t>
        <a:bodyPr/>
        <a:lstStyle/>
        <a:p>
          <a:r>
            <a:rPr lang="lv-LV" dirty="0" smtClean="0">
              <a:latin typeface="Arial" panose="020B0604020202020204" pitchFamily="34" charset="0"/>
              <a:cs typeface="Arial" panose="020B0604020202020204" pitchFamily="34" charset="0"/>
            </a:rPr>
            <a:t>Vecums, vecuma struktūra</a:t>
          </a:r>
          <a:endParaRPr lang="lv-LV" dirty="0">
            <a:latin typeface="Arial" panose="020B0604020202020204" pitchFamily="34" charset="0"/>
            <a:cs typeface="Arial" panose="020B0604020202020204" pitchFamily="34" charset="0"/>
          </a:endParaRPr>
        </a:p>
      </dgm:t>
    </dgm:pt>
    <dgm:pt modelId="{1E848456-7C52-4A61-807E-95D275E6D685}" type="parTrans" cxnId="{5ECB52BC-E09C-4155-95C4-B846838F586D}">
      <dgm:prSet/>
      <dgm:spPr/>
      <dgm:t>
        <a:bodyPr/>
        <a:lstStyle/>
        <a:p>
          <a:endParaRPr lang="lv-LV"/>
        </a:p>
      </dgm:t>
    </dgm:pt>
    <dgm:pt modelId="{190B2CC7-8249-4C46-BC57-B214071358BC}" type="sibTrans" cxnId="{5ECB52BC-E09C-4155-95C4-B846838F586D}">
      <dgm:prSet/>
      <dgm:spPr/>
      <dgm:t>
        <a:bodyPr/>
        <a:lstStyle/>
        <a:p>
          <a:endParaRPr lang="lv-LV"/>
        </a:p>
      </dgm:t>
    </dgm:pt>
    <dgm:pt modelId="{1F76FFA6-F8C7-4E87-9294-4FFE39D336E9}">
      <dgm:prSet phldrT="[Text]"/>
      <dgm:spPr/>
      <dgm:t>
        <a:bodyPr/>
        <a:lstStyle/>
        <a:p>
          <a:r>
            <a:rPr lang="lv-LV" dirty="0" smtClean="0">
              <a:latin typeface="Arial" panose="020B0604020202020204" pitchFamily="34" charset="0"/>
              <a:cs typeface="Arial" panose="020B0604020202020204" pitchFamily="34" charset="0"/>
            </a:rPr>
            <a:t>Klašu sadalījums</a:t>
          </a:r>
          <a:endParaRPr lang="lv-LV" dirty="0">
            <a:latin typeface="Arial" panose="020B0604020202020204" pitchFamily="34" charset="0"/>
            <a:cs typeface="Arial" panose="020B0604020202020204" pitchFamily="34" charset="0"/>
          </a:endParaRPr>
        </a:p>
      </dgm:t>
    </dgm:pt>
    <dgm:pt modelId="{7419EE39-F30E-4E43-9A24-F7C2EAEA57DF}" type="parTrans" cxnId="{B540B428-FB5B-4275-98F0-C1904ED8F35E}">
      <dgm:prSet/>
      <dgm:spPr/>
      <dgm:t>
        <a:bodyPr/>
        <a:lstStyle/>
        <a:p>
          <a:endParaRPr lang="lv-LV"/>
        </a:p>
      </dgm:t>
    </dgm:pt>
    <dgm:pt modelId="{87C2A7AB-2FAD-40F4-B151-F5D23071AB32}" type="sibTrans" cxnId="{B540B428-FB5B-4275-98F0-C1904ED8F35E}">
      <dgm:prSet/>
      <dgm:spPr/>
      <dgm:t>
        <a:bodyPr/>
        <a:lstStyle/>
        <a:p>
          <a:endParaRPr lang="lv-LV"/>
        </a:p>
      </dgm:t>
    </dgm:pt>
    <dgm:pt modelId="{13209F4D-8415-4774-A504-2F71F1C4DF80}">
      <dgm:prSet phldrT="[Text]"/>
      <dgm:spPr/>
      <dgm:t>
        <a:bodyPr/>
        <a:lstStyle/>
        <a:p>
          <a:r>
            <a:rPr lang="lv-LV" dirty="0" smtClean="0">
              <a:latin typeface="Arial" panose="020B0604020202020204" pitchFamily="34" charset="0"/>
              <a:cs typeface="Arial" panose="020B0604020202020204" pitchFamily="34" charset="0"/>
            </a:rPr>
            <a:t>1x reģistrāciju CO2</a:t>
          </a:r>
          <a:endParaRPr lang="lv-LV" dirty="0">
            <a:latin typeface="Arial" panose="020B0604020202020204" pitchFamily="34" charset="0"/>
            <a:cs typeface="Arial" panose="020B0604020202020204" pitchFamily="34" charset="0"/>
          </a:endParaRPr>
        </a:p>
      </dgm:t>
    </dgm:pt>
    <dgm:pt modelId="{9C762658-300D-48B0-8679-6E9D81B86CB7}" type="parTrans" cxnId="{AA771336-9921-49DC-A02F-1802B3B9CF0F}">
      <dgm:prSet/>
      <dgm:spPr/>
      <dgm:t>
        <a:bodyPr/>
        <a:lstStyle/>
        <a:p>
          <a:endParaRPr lang="lv-LV"/>
        </a:p>
      </dgm:t>
    </dgm:pt>
    <dgm:pt modelId="{04F79ECD-F7C0-463F-B1E8-3306391D26F0}" type="sibTrans" cxnId="{AA771336-9921-49DC-A02F-1802B3B9CF0F}">
      <dgm:prSet/>
      <dgm:spPr/>
      <dgm:t>
        <a:bodyPr/>
        <a:lstStyle/>
        <a:p>
          <a:endParaRPr lang="lv-LV"/>
        </a:p>
      </dgm:t>
    </dgm:pt>
    <dgm:pt modelId="{91EF0A4D-FF18-422D-A784-D25CC8ABCAC3}" type="pres">
      <dgm:prSet presAssocID="{36268298-0D2E-4F54-ACFF-629D2D9F670C}" presName="compositeShape" presStyleCnt="0">
        <dgm:presLayoutVars>
          <dgm:dir/>
          <dgm:resizeHandles/>
        </dgm:presLayoutVars>
      </dgm:prSet>
      <dgm:spPr/>
    </dgm:pt>
    <dgm:pt modelId="{CDD1324F-C9F5-4E0E-9EE2-E1B6019E8B52}" type="pres">
      <dgm:prSet presAssocID="{36268298-0D2E-4F54-ACFF-629D2D9F670C}" presName="pyramid" presStyleLbl="node1" presStyleIdx="0" presStyleCnt="1"/>
      <dgm:spPr/>
    </dgm:pt>
    <dgm:pt modelId="{D6FB8E2D-885A-4358-87B2-AE966EBF3D75}" type="pres">
      <dgm:prSet presAssocID="{36268298-0D2E-4F54-ACFF-629D2D9F670C}" presName="theList" presStyleCnt="0"/>
      <dgm:spPr/>
    </dgm:pt>
    <dgm:pt modelId="{1B11F89C-1A12-46F1-AF43-4C8B556CB9A1}" type="pres">
      <dgm:prSet presAssocID="{EA7A965F-1C10-4B43-8E36-D056A09BFD5C}" presName="aNode" presStyleLbl="fgAcc1" presStyleIdx="0" presStyleCnt="3">
        <dgm:presLayoutVars>
          <dgm:bulletEnabled val="1"/>
        </dgm:presLayoutVars>
      </dgm:prSet>
      <dgm:spPr/>
      <dgm:t>
        <a:bodyPr/>
        <a:lstStyle/>
        <a:p>
          <a:endParaRPr lang="lv-LV"/>
        </a:p>
      </dgm:t>
    </dgm:pt>
    <dgm:pt modelId="{48FA026A-4010-4A28-A929-064FD7CEDC72}" type="pres">
      <dgm:prSet presAssocID="{EA7A965F-1C10-4B43-8E36-D056A09BFD5C}" presName="aSpace" presStyleCnt="0"/>
      <dgm:spPr/>
    </dgm:pt>
    <dgm:pt modelId="{2D8CE448-43C4-4829-BF54-04463B53AED1}" type="pres">
      <dgm:prSet presAssocID="{1F76FFA6-F8C7-4E87-9294-4FFE39D336E9}" presName="aNode" presStyleLbl="fgAcc1" presStyleIdx="1" presStyleCnt="3">
        <dgm:presLayoutVars>
          <dgm:bulletEnabled val="1"/>
        </dgm:presLayoutVars>
      </dgm:prSet>
      <dgm:spPr/>
      <dgm:t>
        <a:bodyPr/>
        <a:lstStyle/>
        <a:p>
          <a:endParaRPr lang="lv-LV"/>
        </a:p>
      </dgm:t>
    </dgm:pt>
    <dgm:pt modelId="{6FA3B033-2706-45E2-A45E-0340A068C555}" type="pres">
      <dgm:prSet presAssocID="{1F76FFA6-F8C7-4E87-9294-4FFE39D336E9}" presName="aSpace" presStyleCnt="0"/>
      <dgm:spPr/>
    </dgm:pt>
    <dgm:pt modelId="{487C6675-FA71-4FD9-8E7F-51212EF8AAD1}" type="pres">
      <dgm:prSet presAssocID="{13209F4D-8415-4774-A504-2F71F1C4DF80}" presName="aNode" presStyleLbl="fgAcc1" presStyleIdx="2" presStyleCnt="3">
        <dgm:presLayoutVars>
          <dgm:bulletEnabled val="1"/>
        </dgm:presLayoutVars>
      </dgm:prSet>
      <dgm:spPr/>
      <dgm:t>
        <a:bodyPr/>
        <a:lstStyle/>
        <a:p>
          <a:endParaRPr lang="lv-LV"/>
        </a:p>
      </dgm:t>
    </dgm:pt>
    <dgm:pt modelId="{E425537E-70EE-4261-AAE4-DF7461A811C2}" type="pres">
      <dgm:prSet presAssocID="{13209F4D-8415-4774-A504-2F71F1C4DF80}" presName="aSpace" presStyleCnt="0"/>
      <dgm:spPr/>
    </dgm:pt>
  </dgm:ptLst>
  <dgm:cxnLst>
    <dgm:cxn modelId="{D9A687F8-4BB9-487E-BF9A-657396F9A4DD}" type="presOf" srcId="{36268298-0D2E-4F54-ACFF-629D2D9F670C}" destId="{91EF0A4D-FF18-422D-A784-D25CC8ABCAC3}" srcOrd="0" destOrd="0" presId="urn:microsoft.com/office/officeart/2005/8/layout/pyramid2"/>
    <dgm:cxn modelId="{865C0319-152E-4904-8BF9-76EFCD8D8357}" type="presOf" srcId="{EA7A965F-1C10-4B43-8E36-D056A09BFD5C}" destId="{1B11F89C-1A12-46F1-AF43-4C8B556CB9A1}" srcOrd="0" destOrd="0" presId="urn:microsoft.com/office/officeart/2005/8/layout/pyramid2"/>
    <dgm:cxn modelId="{5ECB52BC-E09C-4155-95C4-B846838F586D}" srcId="{36268298-0D2E-4F54-ACFF-629D2D9F670C}" destId="{EA7A965F-1C10-4B43-8E36-D056A09BFD5C}" srcOrd="0" destOrd="0" parTransId="{1E848456-7C52-4A61-807E-95D275E6D685}" sibTransId="{190B2CC7-8249-4C46-BC57-B214071358BC}"/>
    <dgm:cxn modelId="{42490F62-53BF-4CE2-9BF7-D9BF2BE66535}" type="presOf" srcId="{1F76FFA6-F8C7-4E87-9294-4FFE39D336E9}" destId="{2D8CE448-43C4-4829-BF54-04463B53AED1}" srcOrd="0" destOrd="0" presId="urn:microsoft.com/office/officeart/2005/8/layout/pyramid2"/>
    <dgm:cxn modelId="{B540B428-FB5B-4275-98F0-C1904ED8F35E}" srcId="{36268298-0D2E-4F54-ACFF-629D2D9F670C}" destId="{1F76FFA6-F8C7-4E87-9294-4FFE39D336E9}" srcOrd="1" destOrd="0" parTransId="{7419EE39-F30E-4E43-9A24-F7C2EAEA57DF}" sibTransId="{87C2A7AB-2FAD-40F4-B151-F5D23071AB32}"/>
    <dgm:cxn modelId="{AA771336-9921-49DC-A02F-1802B3B9CF0F}" srcId="{36268298-0D2E-4F54-ACFF-629D2D9F670C}" destId="{13209F4D-8415-4774-A504-2F71F1C4DF80}" srcOrd="2" destOrd="0" parTransId="{9C762658-300D-48B0-8679-6E9D81B86CB7}" sibTransId="{04F79ECD-F7C0-463F-B1E8-3306391D26F0}"/>
    <dgm:cxn modelId="{14FF8B20-5D9A-4321-AEC1-48631317A4F1}" type="presOf" srcId="{13209F4D-8415-4774-A504-2F71F1C4DF80}" destId="{487C6675-FA71-4FD9-8E7F-51212EF8AAD1}" srcOrd="0" destOrd="0" presId="urn:microsoft.com/office/officeart/2005/8/layout/pyramid2"/>
    <dgm:cxn modelId="{F0A2E5E2-61D6-44CD-9E3A-9D56BF2C72EA}" type="presParOf" srcId="{91EF0A4D-FF18-422D-A784-D25CC8ABCAC3}" destId="{CDD1324F-C9F5-4E0E-9EE2-E1B6019E8B52}" srcOrd="0" destOrd="0" presId="urn:microsoft.com/office/officeart/2005/8/layout/pyramid2"/>
    <dgm:cxn modelId="{507C3141-32CD-41B2-AA0E-8029771AEA92}" type="presParOf" srcId="{91EF0A4D-FF18-422D-A784-D25CC8ABCAC3}" destId="{D6FB8E2D-885A-4358-87B2-AE966EBF3D75}" srcOrd="1" destOrd="0" presId="urn:microsoft.com/office/officeart/2005/8/layout/pyramid2"/>
    <dgm:cxn modelId="{71BEFB3F-67F4-4AB3-9692-B8819DAE2E70}" type="presParOf" srcId="{D6FB8E2D-885A-4358-87B2-AE966EBF3D75}" destId="{1B11F89C-1A12-46F1-AF43-4C8B556CB9A1}" srcOrd="0" destOrd="0" presId="urn:microsoft.com/office/officeart/2005/8/layout/pyramid2"/>
    <dgm:cxn modelId="{80D23558-0E48-449F-A42F-8652922E18F1}" type="presParOf" srcId="{D6FB8E2D-885A-4358-87B2-AE966EBF3D75}" destId="{48FA026A-4010-4A28-A929-064FD7CEDC72}" srcOrd="1" destOrd="0" presId="urn:microsoft.com/office/officeart/2005/8/layout/pyramid2"/>
    <dgm:cxn modelId="{F21969EA-57D4-4761-B3DD-06CE996E42A6}" type="presParOf" srcId="{D6FB8E2D-885A-4358-87B2-AE966EBF3D75}" destId="{2D8CE448-43C4-4829-BF54-04463B53AED1}" srcOrd="2" destOrd="0" presId="urn:microsoft.com/office/officeart/2005/8/layout/pyramid2"/>
    <dgm:cxn modelId="{AA906B08-38A3-4D69-95D8-C94BE1ADD911}" type="presParOf" srcId="{D6FB8E2D-885A-4358-87B2-AE966EBF3D75}" destId="{6FA3B033-2706-45E2-A45E-0340A068C555}" srcOrd="3" destOrd="0" presId="urn:microsoft.com/office/officeart/2005/8/layout/pyramid2"/>
    <dgm:cxn modelId="{494E6C39-AF7C-495E-B349-CE4371851B02}" type="presParOf" srcId="{D6FB8E2D-885A-4358-87B2-AE966EBF3D75}" destId="{487C6675-FA71-4FD9-8E7F-51212EF8AAD1}" srcOrd="4" destOrd="0" presId="urn:microsoft.com/office/officeart/2005/8/layout/pyramid2"/>
    <dgm:cxn modelId="{B87F209B-B2F6-4192-AD2B-979B63C6D1AC}" type="presParOf" srcId="{D6FB8E2D-885A-4358-87B2-AE966EBF3D75}" destId="{E425537E-70EE-4261-AAE4-DF7461A811C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1324F-C9F5-4E0E-9EE2-E1B6019E8B52}">
      <dsp:nvSpPr>
        <dsp:cNvPr id="0" name=""/>
        <dsp:cNvSpPr/>
      </dsp:nvSpPr>
      <dsp:spPr>
        <a:xfrm>
          <a:off x="832696" y="0"/>
          <a:ext cx="4758267" cy="475826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1F89C-1A12-46F1-AF43-4C8B556CB9A1}">
      <dsp:nvSpPr>
        <dsp:cNvPr id="0" name=""/>
        <dsp:cNvSpPr/>
      </dsp:nvSpPr>
      <dsp:spPr>
        <a:xfrm>
          <a:off x="3211829" y="478382"/>
          <a:ext cx="3092873" cy="112637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lv-LV" sz="2800" kern="1200" dirty="0" smtClean="0">
              <a:latin typeface="Arial" panose="020B0604020202020204" pitchFamily="34" charset="0"/>
              <a:cs typeface="Arial" panose="020B0604020202020204" pitchFamily="34" charset="0"/>
            </a:rPr>
            <a:t>Vecums, vecuma struktūra</a:t>
          </a:r>
          <a:endParaRPr lang="lv-LV" sz="2800" kern="1200" dirty="0">
            <a:latin typeface="Arial" panose="020B0604020202020204" pitchFamily="34" charset="0"/>
            <a:cs typeface="Arial" panose="020B0604020202020204" pitchFamily="34" charset="0"/>
          </a:endParaRPr>
        </a:p>
      </dsp:txBody>
      <dsp:txXfrm>
        <a:off x="3266814" y="533367"/>
        <a:ext cx="2982903" cy="1016401"/>
      </dsp:txXfrm>
    </dsp:sp>
    <dsp:sp modelId="{2D8CE448-43C4-4829-BF54-04463B53AED1}">
      <dsp:nvSpPr>
        <dsp:cNvPr id="0" name=""/>
        <dsp:cNvSpPr/>
      </dsp:nvSpPr>
      <dsp:spPr>
        <a:xfrm>
          <a:off x="3211829" y="1745549"/>
          <a:ext cx="3092873" cy="112637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lv-LV" sz="2800" kern="1200" dirty="0" smtClean="0">
              <a:latin typeface="Arial" panose="020B0604020202020204" pitchFamily="34" charset="0"/>
              <a:cs typeface="Arial" panose="020B0604020202020204" pitchFamily="34" charset="0"/>
            </a:rPr>
            <a:t>Klašu sadalījums</a:t>
          </a:r>
          <a:endParaRPr lang="lv-LV" sz="2800" kern="1200" dirty="0">
            <a:latin typeface="Arial" panose="020B0604020202020204" pitchFamily="34" charset="0"/>
            <a:cs typeface="Arial" panose="020B0604020202020204" pitchFamily="34" charset="0"/>
          </a:endParaRPr>
        </a:p>
      </dsp:txBody>
      <dsp:txXfrm>
        <a:off x="3266814" y="1800534"/>
        <a:ext cx="2982903" cy="1016401"/>
      </dsp:txXfrm>
    </dsp:sp>
    <dsp:sp modelId="{487C6675-FA71-4FD9-8E7F-51212EF8AAD1}">
      <dsp:nvSpPr>
        <dsp:cNvPr id="0" name=""/>
        <dsp:cNvSpPr/>
      </dsp:nvSpPr>
      <dsp:spPr>
        <a:xfrm>
          <a:off x="3211829" y="3012717"/>
          <a:ext cx="3092873" cy="112637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lv-LV" sz="2800" kern="1200" dirty="0" smtClean="0">
              <a:latin typeface="Arial" panose="020B0604020202020204" pitchFamily="34" charset="0"/>
              <a:cs typeface="Arial" panose="020B0604020202020204" pitchFamily="34" charset="0"/>
            </a:rPr>
            <a:t>1x reģistrāciju CO2</a:t>
          </a:r>
          <a:endParaRPr lang="lv-LV" sz="2800" kern="1200" dirty="0">
            <a:latin typeface="Arial" panose="020B0604020202020204" pitchFamily="34" charset="0"/>
            <a:cs typeface="Arial" panose="020B0604020202020204" pitchFamily="34" charset="0"/>
          </a:endParaRPr>
        </a:p>
      </dsp:txBody>
      <dsp:txXfrm>
        <a:off x="3266814" y="3067702"/>
        <a:ext cx="2982903" cy="10164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40106224"/>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191483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378262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pPr marL="0" indent="0">
              <a:buNone/>
            </a:pPr>
            <a:endParaRPr lang="lv-LV" sz="2400" baseline="0" dirty="0"/>
          </a:p>
        </p:txBody>
      </p:sp>
    </p:spTree>
    <p:extLst>
      <p:ext uri="{BB962C8B-B14F-4D97-AF65-F5344CB8AC3E}">
        <p14:creationId xmlns:p14="http://schemas.microsoft.com/office/powerpoint/2010/main" val="37660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pPr marL="0" indent="0">
              <a:buNone/>
            </a:pPr>
            <a:endParaRPr lang="lv-LV" sz="2400" baseline="0" dirty="0"/>
          </a:p>
        </p:txBody>
      </p:sp>
    </p:spTree>
    <p:extLst>
      <p:ext uri="{BB962C8B-B14F-4D97-AF65-F5344CB8AC3E}">
        <p14:creationId xmlns:p14="http://schemas.microsoft.com/office/powerpoint/2010/main" val="37660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179680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281300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95767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506493" y="2132608"/>
            <a:ext cx="7206830" cy="3810123"/>
          </a:xfrm>
          <a:prstGeom prst="rect">
            <a:avLst/>
          </a:prstGeom>
        </p:spPr>
        <p:txBody>
          <a:bodyPr>
            <a:noAutofit/>
          </a:bodyPr>
          <a:lstStyle>
            <a:lvl1pPr>
              <a:defRPr sz="6000"/>
            </a:lvl1pPr>
          </a:lstStyle>
          <a:p>
            <a:pPr lvl="0">
              <a:defRPr sz="1800">
                <a:solidFill>
                  <a:srgbClr val="000000"/>
                </a:solidFill>
              </a:defRPr>
            </a:pPr>
            <a:r>
              <a:rPr sz="6000">
                <a:solidFill>
                  <a:srgbClr val="FFFFFF"/>
                </a:solidFill>
              </a:rPr>
              <a:t>Master title</a:t>
            </a:r>
          </a:p>
        </p:txBody>
      </p:sp>
      <p:sp>
        <p:nvSpPr>
          <p:cNvPr id="7" name="Shape 7"/>
          <p:cNvSpPr>
            <a:spLocks noGrp="1"/>
          </p:cNvSpPr>
          <p:nvPr>
            <p:ph type="body" idx="1"/>
          </p:nvPr>
        </p:nvSpPr>
        <p:spPr>
          <a:xfrm>
            <a:off x="1520509" y="5942729"/>
            <a:ext cx="7178797" cy="1626472"/>
          </a:xfrm>
          <a:prstGeom prst="rect">
            <a:avLst/>
          </a:prstGeom>
        </p:spPr>
        <p:txBody>
          <a:bodyPr lIns="50461" tIns="50461" rIns="50461" bIns="50461" anchor="t"/>
          <a:lstStyle>
            <a:lvl1pPr marL="0" indent="0">
              <a:spcBef>
                <a:spcPts val="400"/>
              </a:spcBef>
              <a:buSzTx/>
              <a:buFontTx/>
              <a:buNone/>
              <a:defRPr sz="1800">
                <a:solidFill>
                  <a:srgbClr val="FFFFFF"/>
                </a:solidFill>
              </a:defRPr>
            </a:lvl1pPr>
          </a:lstStyle>
          <a:p>
            <a:pPr lvl="0">
              <a:defRPr>
                <a:solidFill>
                  <a:srgbClr val="000000"/>
                </a:solidFill>
              </a:defRPr>
            </a:pPr>
            <a:r>
              <a:rPr>
                <a:solidFill>
                  <a:srgbClr val="FFFFFF"/>
                </a:solidFill>
              </a:rPr>
              <a:t>Click to edit Master subtitle style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White">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a:solidFill>
                  <a:srgbClr val="000000"/>
                </a:solidFill>
              </a:defRPr>
            </a:pPr>
            <a:r>
              <a:rPr sz="3600">
                <a:solidFill>
                  <a:srgbClr val="FFFFFF"/>
                </a:solidFill>
              </a:rPr>
              <a:t>Master title style</a:t>
            </a:r>
          </a:p>
        </p:txBody>
      </p:sp>
      <p:sp>
        <p:nvSpPr>
          <p:cNvPr id="10" name="Shape 10"/>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65299" y="322122"/>
            <a:ext cx="6971442" cy="1149758"/>
          </a:xfrm>
          <a:prstGeom prst="rect">
            <a:avLst/>
          </a:prstGeom>
          <a:ln w="12700">
            <a:miter lim="400000"/>
          </a:ln>
          <a:extLst>
            <a:ext uri="{C572A759-6A51-4108-AA02-DFA0A04FC94B}">
              <ma14:wrappingTextBoxFlag xmlns="" xmlns:ma14="http://schemas.microsoft.com/office/mac/drawingml/2011/main" val="1"/>
            </a:ext>
          </a:extLst>
        </p:spPr>
        <p:txBody>
          <a:bodyPr lIns="50461" tIns="50461" rIns="50461" bIns="50461" anchor="ctr">
            <a:normAutofit/>
          </a:bodyPr>
          <a:lstStyle/>
          <a:p>
            <a:pPr lvl="0">
              <a:defRPr sz="1800">
                <a:solidFill>
                  <a:srgbClr val="000000"/>
                </a:solidFill>
              </a:defRPr>
            </a:pPr>
            <a:r>
              <a:rPr sz="3600">
                <a:solidFill>
                  <a:srgbClr val="FFFFFF"/>
                </a:solidFill>
              </a:rPr>
              <a:t>Master title style</a:t>
            </a:r>
          </a:p>
        </p:txBody>
      </p:sp>
      <p:sp>
        <p:nvSpPr>
          <p:cNvPr id="3" name="Shape 3"/>
          <p:cNvSpPr>
            <a:spLocks noGrp="1"/>
          </p:cNvSpPr>
          <p:nvPr>
            <p:ph type="body" idx="1"/>
          </p:nvPr>
        </p:nvSpPr>
        <p:spPr>
          <a:xfrm>
            <a:off x="790768" y="1471878"/>
            <a:ext cx="9356154" cy="56482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 name="Shape 4"/>
          <p:cNvSpPr>
            <a:spLocks noGrp="1"/>
          </p:cNvSpPr>
          <p:nvPr>
            <p:ph type="sldNum" sz="quarter" idx="2"/>
          </p:nvPr>
        </p:nvSpPr>
        <p:spPr>
          <a:xfrm>
            <a:off x="9799294" y="7078129"/>
            <a:ext cx="711075" cy="298306"/>
          </a:xfrm>
          <a:prstGeom prst="rect">
            <a:avLst/>
          </a:prstGeom>
          <a:ln w="12700">
            <a:miter lim="400000"/>
          </a:ln>
        </p:spPr>
        <p:txBody>
          <a:bodyPr lIns="50461" tIns="50461" rIns="50461" bIns="50461" anchor="ctr">
            <a:spAutoFit/>
          </a:bodyPr>
          <a:lstStyle>
            <a:lvl1pPr algn="r">
              <a:defRPr sz="1400">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defTabSz="457200">
        <a:defRPr sz="3600">
          <a:solidFill>
            <a:srgbClr val="FFFFFF"/>
          </a:solidFill>
          <a:latin typeface="Arial Bold"/>
          <a:ea typeface="Arial Bold"/>
          <a:cs typeface="Arial Bold"/>
          <a:sym typeface="Arial Bold"/>
        </a:defRPr>
      </a:lvl1pPr>
      <a:lvl2pPr defTabSz="457200">
        <a:defRPr sz="3600">
          <a:solidFill>
            <a:srgbClr val="FFFFFF"/>
          </a:solidFill>
          <a:latin typeface="Arial Bold"/>
          <a:ea typeface="Arial Bold"/>
          <a:cs typeface="Arial Bold"/>
          <a:sym typeface="Arial Bold"/>
        </a:defRPr>
      </a:lvl2pPr>
      <a:lvl3pPr defTabSz="457200">
        <a:defRPr sz="3600">
          <a:solidFill>
            <a:srgbClr val="FFFFFF"/>
          </a:solidFill>
          <a:latin typeface="Arial Bold"/>
          <a:ea typeface="Arial Bold"/>
          <a:cs typeface="Arial Bold"/>
          <a:sym typeface="Arial Bold"/>
        </a:defRPr>
      </a:lvl3pPr>
      <a:lvl4pPr defTabSz="457200">
        <a:defRPr sz="3600">
          <a:solidFill>
            <a:srgbClr val="FFFFFF"/>
          </a:solidFill>
          <a:latin typeface="Arial Bold"/>
          <a:ea typeface="Arial Bold"/>
          <a:cs typeface="Arial Bold"/>
          <a:sym typeface="Arial Bold"/>
        </a:defRPr>
      </a:lvl4pPr>
      <a:lvl5pPr defTabSz="457200">
        <a:defRPr sz="3600">
          <a:solidFill>
            <a:srgbClr val="FFFFFF"/>
          </a:solidFill>
          <a:latin typeface="Arial Bold"/>
          <a:ea typeface="Arial Bold"/>
          <a:cs typeface="Arial Bold"/>
          <a:sym typeface="Arial Bold"/>
        </a:defRPr>
      </a:lvl5pPr>
      <a:lvl6pPr defTabSz="457200">
        <a:defRPr sz="3600">
          <a:solidFill>
            <a:srgbClr val="FFFFFF"/>
          </a:solidFill>
          <a:latin typeface="Arial Bold"/>
          <a:ea typeface="Arial Bold"/>
          <a:cs typeface="Arial Bold"/>
          <a:sym typeface="Arial Bold"/>
        </a:defRPr>
      </a:lvl6pPr>
      <a:lvl7pPr defTabSz="457200">
        <a:defRPr sz="3600">
          <a:solidFill>
            <a:srgbClr val="FFFFFF"/>
          </a:solidFill>
          <a:latin typeface="Arial Bold"/>
          <a:ea typeface="Arial Bold"/>
          <a:cs typeface="Arial Bold"/>
          <a:sym typeface="Arial Bold"/>
        </a:defRPr>
      </a:lvl7pPr>
      <a:lvl8pPr defTabSz="457200">
        <a:defRPr sz="3600">
          <a:solidFill>
            <a:srgbClr val="FFFFFF"/>
          </a:solidFill>
          <a:latin typeface="Arial Bold"/>
          <a:ea typeface="Arial Bold"/>
          <a:cs typeface="Arial Bold"/>
          <a:sym typeface="Arial Bold"/>
        </a:defRPr>
      </a:lvl8pPr>
      <a:lvl9pPr defTabSz="457200">
        <a:defRPr sz="3600">
          <a:solidFill>
            <a:srgbClr val="FFFFFF"/>
          </a:solidFill>
          <a:latin typeface="Arial Bold"/>
          <a:ea typeface="Arial Bold"/>
          <a:cs typeface="Arial Bold"/>
          <a:sym typeface="Arial Bold"/>
        </a:defRPr>
      </a:lvl9pPr>
    </p:titleStyle>
    <p:bodyStyle>
      <a:lvl1pPr marL="369276" indent="-369276" defTabSz="457200">
        <a:spcBef>
          <a:spcPts val="600"/>
        </a:spcBef>
        <a:buSzPct val="100000"/>
        <a:buFont typeface="Arial"/>
        <a:buChar char="•"/>
        <a:defRPr sz="2800">
          <a:latin typeface="Arial"/>
          <a:ea typeface="Arial"/>
          <a:cs typeface="Arial"/>
          <a:sym typeface="Arial"/>
        </a:defRPr>
      </a:lvl1pPr>
      <a:lvl2pPr marL="857250" indent="-400050" defTabSz="457200">
        <a:spcBef>
          <a:spcPts val="600"/>
        </a:spcBef>
        <a:buSzPct val="100000"/>
        <a:buFont typeface="Arial"/>
        <a:buChar char="–"/>
        <a:defRPr sz="2800">
          <a:latin typeface="Arial"/>
          <a:ea typeface="Arial"/>
          <a:cs typeface="Arial"/>
          <a:sym typeface="Arial"/>
        </a:defRPr>
      </a:lvl2pPr>
      <a:lvl3pPr marL="1270000" indent="-355600" defTabSz="457200">
        <a:spcBef>
          <a:spcPts val="600"/>
        </a:spcBef>
        <a:buSzPct val="100000"/>
        <a:buFont typeface="Arial"/>
        <a:buChar char="•"/>
        <a:defRPr sz="2800">
          <a:latin typeface="Arial"/>
          <a:ea typeface="Arial"/>
          <a:cs typeface="Arial"/>
          <a:sym typeface="Arial"/>
        </a:defRPr>
      </a:lvl3pPr>
      <a:lvl4pPr marL="1727200" indent="-355600" defTabSz="457200">
        <a:spcBef>
          <a:spcPts val="600"/>
        </a:spcBef>
        <a:buSzPct val="100000"/>
        <a:buFont typeface="Arial"/>
        <a:buChar char="–"/>
        <a:defRPr sz="2800">
          <a:latin typeface="Arial"/>
          <a:ea typeface="Arial"/>
          <a:cs typeface="Arial"/>
          <a:sym typeface="Arial"/>
        </a:defRPr>
      </a:lvl4pPr>
      <a:lvl5pPr marL="2184400" indent="-355600" defTabSz="457200">
        <a:spcBef>
          <a:spcPts val="600"/>
        </a:spcBef>
        <a:buSzPct val="100000"/>
        <a:buFont typeface="Arial"/>
        <a:buChar char="»"/>
        <a:defRPr sz="2800">
          <a:latin typeface="Arial"/>
          <a:ea typeface="Arial"/>
          <a:cs typeface="Arial"/>
          <a:sym typeface="Arial"/>
        </a:defRPr>
      </a:lvl5pPr>
      <a:lvl6pPr marL="2606038" indent="-320038" defTabSz="457200">
        <a:spcBef>
          <a:spcPts val="600"/>
        </a:spcBef>
        <a:buSzPct val="100000"/>
        <a:buFont typeface="Arial"/>
        <a:buChar char="•"/>
        <a:defRPr sz="2800">
          <a:latin typeface="Arial"/>
          <a:ea typeface="Arial"/>
          <a:cs typeface="Arial"/>
          <a:sym typeface="Arial"/>
        </a:defRPr>
      </a:lvl6pPr>
      <a:lvl7pPr marL="3063238" indent="-320038" defTabSz="457200">
        <a:spcBef>
          <a:spcPts val="600"/>
        </a:spcBef>
        <a:buSzPct val="100000"/>
        <a:buFont typeface="Arial"/>
        <a:buChar char="•"/>
        <a:defRPr sz="2800">
          <a:latin typeface="Arial"/>
          <a:ea typeface="Arial"/>
          <a:cs typeface="Arial"/>
          <a:sym typeface="Arial"/>
        </a:defRPr>
      </a:lvl7pPr>
      <a:lvl8pPr marL="3520440" indent="-320038" defTabSz="457200">
        <a:spcBef>
          <a:spcPts val="600"/>
        </a:spcBef>
        <a:buSzPct val="100000"/>
        <a:buFont typeface="Arial"/>
        <a:buChar char="•"/>
        <a:defRPr sz="2800">
          <a:latin typeface="Arial"/>
          <a:ea typeface="Arial"/>
          <a:cs typeface="Arial"/>
          <a:sym typeface="Arial"/>
        </a:defRPr>
      </a:lvl8pPr>
      <a:lvl9pPr marL="3977640" indent="-320040" defTabSz="457200">
        <a:spcBef>
          <a:spcPts val="600"/>
        </a:spcBef>
        <a:buSzPct val="100000"/>
        <a:buFont typeface="Arial"/>
        <a:buChar char="•"/>
        <a:defRPr sz="2800">
          <a:latin typeface="Arial"/>
          <a:ea typeface="Arial"/>
          <a:cs typeface="Arial"/>
          <a:sym typeface="Arial"/>
        </a:defRPr>
      </a:lvl9pPr>
    </p:bodyStyle>
    <p:otherStyle>
      <a:lvl1pPr algn="r" defTabSz="457200">
        <a:defRPr sz="1400">
          <a:solidFill>
            <a:schemeClr val="tx1"/>
          </a:solidFill>
          <a:latin typeface="+mn-lt"/>
          <a:ea typeface="+mn-ea"/>
          <a:cs typeface="+mn-cs"/>
          <a:sym typeface="Arial"/>
        </a:defRPr>
      </a:lvl1pPr>
      <a:lvl2pPr algn="r" defTabSz="457200">
        <a:defRPr sz="1400">
          <a:solidFill>
            <a:schemeClr val="tx1"/>
          </a:solidFill>
          <a:latin typeface="+mn-lt"/>
          <a:ea typeface="+mn-ea"/>
          <a:cs typeface="+mn-cs"/>
          <a:sym typeface="Arial"/>
        </a:defRPr>
      </a:lvl2pPr>
      <a:lvl3pPr algn="r" defTabSz="457200">
        <a:defRPr sz="1400">
          <a:solidFill>
            <a:schemeClr val="tx1"/>
          </a:solidFill>
          <a:latin typeface="+mn-lt"/>
          <a:ea typeface="+mn-ea"/>
          <a:cs typeface="+mn-cs"/>
          <a:sym typeface="Arial"/>
        </a:defRPr>
      </a:lvl3pPr>
      <a:lvl4pPr algn="r" defTabSz="457200">
        <a:defRPr sz="1400">
          <a:solidFill>
            <a:schemeClr val="tx1"/>
          </a:solidFill>
          <a:latin typeface="+mn-lt"/>
          <a:ea typeface="+mn-ea"/>
          <a:cs typeface="+mn-cs"/>
          <a:sym typeface="Arial"/>
        </a:defRPr>
      </a:lvl4pPr>
      <a:lvl5pPr algn="r" defTabSz="457200">
        <a:defRPr sz="1400">
          <a:solidFill>
            <a:schemeClr val="tx1"/>
          </a:solidFill>
          <a:latin typeface="+mn-lt"/>
          <a:ea typeface="+mn-ea"/>
          <a:cs typeface="+mn-cs"/>
          <a:sym typeface="Arial"/>
        </a:defRPr>
      </a:lvl5pPr>
      <a:lvl6pPr algn="r" defTabSz="457200">
        <a:defRPr sz="1400">
          <a:solidFill>
            <a:schemeClr val="tx1"/>
          </a:solidFill>
          <a:latin typeface="+mn-lt"/>
          <a:ea typeface="+mn-ea"/>
          <a:cs typeface="+mn-cs"/>
          <a:sym typeface="Arial"/>
        </a:defRPr>
      </a:lvl6pPr>
      <a:lvl7pPr algn="r" defTabSz="457200">
        <a:defRPr sz="1400">
          <a:solidFill>
            <a:schemeClr val="tx1"/>
          </a:solidFill>
          <a:latin typeface="+mn-lt"/>
          <a:ea typeface="+mn-ea"/>
          <a:cs typeface="+mn-cs"/>
          <a:sym typeface="Arial"/>
        </a:defRPr>
      </a:lvl7pPr>
      <a:lvl8pPr algn="r" defTabSz="457200">
        <a:defRPr sz="1400">
          <a:solidFill>
            <a:schemeClr val="tx1"/>
          </a:solidFill>
          <a:latin typeface="+mn-lt"/>
          <a:ea typeface="+mn-ea"/>
          <a:cs typeface="+mn-cs"/>
          <a:sym typeface="Arial"/>
        </a:defRPr>
      </a:lvl8pPr>
      <a:lvl9pPr algn="r" defTabSz="457200">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title"/>
          </p:nvPr>
        </p:nvSpPr>
        <p:spPr>
          <a:xfrm>
            <a:off x="1506493" y="2150191"/>
            <a:ext cx="7206830" cy="3774957"/>
          </a:xfrm>
          <a:prstGeom prst="rect">
            <a:avLst/>
          </a:prstGeom>
        </p:spPr>
        <p:txBody>
          <a:bodyPr lIns="0" tIns="0" rIns="0" bIns="0">
            <a:normAutofit/>
          </a:bodyPr>
          <a:lstStyle/>
          <a:p>
            <a:pPr lvl="0">
              <a:defRPr sz="1800">
                <a:solidFill>
                  <a:srgbClr val="000000"/>
                </a:solidFill>
              </a:defRPr>
            </a:pPr>
            <a:r>
              <a:rPr lang="lv-LV" sz="6000" dirty="0" smtClean="0">
                <a:solidFill>
                  <a:srgbClr val="FFFFFF"/>
                </a:solidFill>
              </a:rPr>
              <a:t>Ilgtspējīga Latvijas autoparka nodokļu politika</a:t>
            </a:r>
            <a:endParaRPr sz="6000" dirty="0">
              <a:solidFill>
                <a:srgbClr val="FFFFFF"/>
              </a:solidFill>
            </a:endParaRPr>
          </a:p>
        </p:txBody>
      </p:sp>
      <p:sp>
        <p:nvSpPr>
          <p:cNvPr id="21" name="Shape 21"/>
          <p:cNvSpPr>
            <a:spLocks noGrp="1"/>
          </p:cNvSpPr>
          <p:nvPr>
            <p:ph type="body" idx="1"/>
          </p:nvPr>
        </p:nvSpPr>
        <p:spPr>
          <a:xfrm>
            <a:off x="1520510" y="5942729"/>
            <a:ext cx="7178796" cy="1163712"/>
          </a:xfrm>
          <a:prstGeom prst="rect">
            <a:avLst/>
          </a:prstGeom>
        </p:spPr>
        <p:txBody>
          <a:bodyPr/>
          <a:lstStyle/>
          <a:p>
            <a:pPr lvl="0">
              <a:lnSpc>
                <a:spcPct val="120000"/>
              </a:lnSpc>
              <a:spcBef>
                <a:spcPts val="0"/>
              </a:spcBef>
              <a:defRPr>
                <a:solidFill>
                  <a:srgbClr val="000000"/>
                </a:solidFill>
              </a:defRPr>
            </a:pPr>
            <a:r>
              <a:rPr lang="lv-LV" dirty="0" smtClean="0">
                <a:solidFill>
                  <a:srgbClr val="FFFFFF"/>
                </a:solidFill>
              </a:rPr>
              <a:t>Ingus </a:t>
            </a:r>
            <a:r>
              <a:rPr lang="lv-LV" dirty="0" err="1" smtClean="0">
                <a:solidFill>
                  <a:srgbClr val="FFFFFF"/>
                </a:solidFill>
              </a:rPr>
              <a:t>Rūtiņš</a:t>
            </a:r>
            <a:endParaRPr dirty="0">
              <a:solidFill>
                <a:srgbClr val="FFFFFF"/>
              </a:solidFill>
            </a:endParaRPr>
          </a:p>
          <a:p>
            <a:pPr lvl="0">
              <a:lnSpc>
                <a:spcPct val="120000"/>
              </a:lnSpc>
              <a:spcBef>
                <a:spcPts val="0"/>
              </a:spcBef>
              <a:defRPr>
                <a:solidFill>
                  <a:srgbClr val="000000"/>
                </a:solidFill>
              </a:defRPr>
            </a:pPr>
            <a:r>
              <a:rPr lang="lv-LV" dirty="0" smtClean="0">
                <a:solidFill>
                  <a:srgbClr val="FFFFFF"/>
                </a:solidFill>
              </a:rPr>
              <a:t>16.06.2015</a:t>
            </a:r>
            <a:r>
              <a:rPr dirty="0" smtClean="0">
                <a:solidFill>
                  <a:srgbClr val="FFFFFF"/>
                </a:solidFill>
              </a:rPr>
              <a:t>, </a:t>
            </a:r>
            <a:r>
              <a:rPr lang="lv-LV" dirty="0" smtClean="0">
                <a:solidFill>
                  <a:srgbClr val="FFFFFF"/>
                </a:solidFill>
              </a:rPr>
              <a:t>Rīga</a:t>
            </a:r>
            <a:endParaRPr dirty="0">
              <a:solidFill>
                <a:srgbClr val="FFFFFF"/>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Jaunais nodokļu režīms-CO2</a:t>
            </a:r>
          </a:p>
        </p:txBody>
      </p:sp>
      <p:sp>
        <p:nvSpPr>
          <p:cNvPr id="8" name="Shape 33"/>
          <p:cNvSpPr>
            <a:spLocks noGrp="1"/>
          </p:cNvSpPr>
          <p:nvPr>
            <p:ph type="body" idx="1"/>
          </p:nvPr>
        </p:nvSpPr>
        <p:spPr>
          <a:xfrm>
            <a:off x="790767" y="1624360"/>
            <a:ext cx="9170795" cy="5544616"/>
          </a:xfrm>
          <a:prstGeom prst="rect">
            <a:avLst/>
          </a:prstGeom>
        </p:spPr>
        <p:txBody>
          <a:bodyPr anchor="t">
            <a:normAutofit/>
          </a:bodyPr>
          <a:lstStyle/>
          <a:p>
            <a:pPr marL="0" indent="0">
              <a:buNone/>
              <a:defRPr sz="1800"/>
            </a:pPr>
            <a:r>
              <a:rPr lang="lv-LV" sz="2400" b="1" dirty="0"/>
              <a:t>Ietverts piedāvātajā modelī</a:t>
            </a:r>
          </a:p>
          <a:p>
            <a:pPr marL="457200" indent="-457200">
              <a:buAutoNum type="arabicPeriod"/>
              <a:defRPr sz="1800"/>
            </a:pPr>
            <a:r>
              <a:rPr lang="lv-LV" sz="2400" dirty="0"/>
              <a:t>Likmes atkarībā no izmešu grupas</a:t>
            </a:r>
          </a:p>
          <a:p>
            <a:pPr marL="457200" indent="-457200">
              <a:buAutoNum type="arabicPeriod"/>
              <a:defRPr sz="1800"/>
            </a:pPr>
            <a:r>
              <a:rPr lang="lv-LV" sz="2400" dirty="0"/>
              <a:t>Koeficients atkarībā no vecuma un izmešu grupas</a:t>
            </a:r>
          </a:p>
          <a:p>
            <a:pPr marL="457200" indent="-457200">
              <a:buFont typeface="+mj-lt"/>
              <a:buAutoNum type="arabicPeriod"/>
              <a:defRPr sz="1800"/>
            </a:pPr>
            <a:r>
              <a:rPr lang="lv-LV" sz="2400" dirty="0"/>
              <a:t>Atbrīvojumi (0 likmes) zemu izmešu automobiļiem 1-6 gadā</a:t>
            </a:r>
          </a:p>
          <a:p>
            <a:pPr marL="457200" indent="-457200">
              <a:buFont typeface="+mj-lt"/>
              <a:buAutoNum type="arabicPeriod"/>
              <a:defRPr sz="1800"/>
            </a:pPr>
            <a:r>
              <a:rPr lang="lv-LV" sz="2400" dirty="0"/>
              <a:t>AMN esošajā līmenī vai zemāks izmešu grupām līdz 155 g/km</a:t>
            </a:r>
          </a:p>
          <a:p>
            <a:pPr marL="457200" indent="-457200">
              <a:buFont typeface="+mj-lt"/>
              <a:buAutoNum type="arabicPeriod"/>
              <a:defRPr sz="1800"/>
            </a:pPr>
            <a:r>
              <a:rPr lang="lv-LV" sz="2400" dirty="0"/>
              <a:t>TLEN esošajā līmenī vai zemāks izmešu grupām līdz 180 g/km</a:t>
            </a:r>
          </a:p>
          <a:p>
            <a:pPr marL="0" indent="0">
              <a:spcBef>
                <a:spcPts val="1200"/>
              </a:spcBef>
              <a:buNone/>
              <a:defRPr sz="1800"/>
            </a:pPr>
            <a:endParaRPr lang="lv-LV" sz="2400" dirty="0"/>
          </a:p>
          <a:p>
            <a:pPr marL="0" indent="0">
              <a:buNone/>
              <a:defRPr sz="1800"/>
            </a:pPr>
            <a:r>
              <a:rPr lang="lv-LV" sz="2400" b="1" dirty="0"/>
              <a:t>Tiek rekomendēts iekļaut</a:t>
            </a:r>
          </a:p>
          <a:p>
            <a:pPr marL="457200" indent="-457200">
              <a:buAutoNum type="arabicPeriod"/>
              <a:defRPr sz="1800"/>
            </a:pPr>
            <a:r>
              <a:rPr lang="lv-LV" sz="2400" dirty="0" err="1"/>
              <a:t>Malus</a:t>
            </a:r>
            <a:r>
              <a:rPr lang="lv-LV" sz="2400" dirty="0"/>
              <a:t> koeficients </a:t>
            </a:r>
            <a:r>
              <a:rPr lang="lv-LV" sz="2400" dirty="0" err="1"/>
              <a:t>dīzeļautomobiļiem</a:t>
            </a:r>
            <a:r>
              <a:rPr lang="lv-LV" sz="2400" dirty="0"/>
              <a:t> (1.2-1.5)</a:t>
            </a:r>
          </a:p>
          <a:p>
            <a:pPr marL="457200" indent="-457200">
              <a:buAutoNum type="arabicPeriod"/>
              <a:defRPr sz="1800"/>
            </a:pPr>
            <a:r>
              <a:rPr lang="lv-LV" sz="2400" dirty="0"/>
              <a:t>Likmes ir jāpārskata 1x 3 gados atkarībā no tehnoloģiju progresa</a:t>
            </a:r>
          </a:p>
          <a:p>
            <a:pPr marL="330083" indent="-330083">
              <a:spcBef>
                <a:spcPts val="1200"/>
              </a:spcBef>
              <a:buFontTx/>
              <a:buAutoNum type="arabicPeriod"/>
              <a:defRPr sz="1800"/>
            </a:pPr>
            <a:endParaRPr lang="lv-LV" sz="2400" dirty="0"/>
          </a:p>
          <a:p>
            <a:pPr marL="330083" indent="-330083">
              <a:spcBef>
                <a:spcPts val="1200"/>
              </a:spcBef>
              <a:buFontTx/>
              <a:buAutoNum type="arabicPeriod"/>
              <a:defRPr sz="1800"/>
            </a:pPr>
            <a:endParaRPr lang="lv-LV" sz="2400" dirty="0"/>
          </a:p>
        </p:txBody>
      </p:sp>
    </p:spTree>
    <p:extLst>
      <p:ext uri="{BB962C8B-B14F-4D97-AF65-F5344CB8AC3E}">
        <p14:creationId xmlns:p14="http://schemas.microsoft.com/office/powerpoint/2010/main" val="13897871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1000"/>
                                        <p:tgtEl>
                                          <p:spTgt spid="8">
                                            <p:txEl>
                                              <p:pRg st="8" end="8"/>
                                            </p:txEl>
                                          </p:spTgt>
                                        </p:tgtEl>
                                      </p:cBhvr>
                                    </p:animEffect>
                                    <p:anim calcmode="lin" valueType="num">
                                      <p:cBhvr>
                                        <p:cTn id="6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9" end="9"/>
                                            </p:txEl>
                                          </p:spTgt>
                                        </p:tgtEl>
                                        <p:attrNameLst>
                                          <p:attrName>style.visibility</p:attrName>
                                        </p:attrNameLst>
                                      </p:cBhvr>
                                      <p:to>
                                        <p:strVal val="visible"/>
                                      </p:to>
                                    </p:set>
                                    <p:animEffect transition="in" filter="fade">
                                      <p:cBhvr>
                                        <p:cTn id="70" dur="1000"/>
                                        <p:tgtEl>
                                          <p:spTgt spid="8">
                                            <p:txEl>
                                              <p:pRg st="9" end="9"/>
                                            </p:txEl>
                                          </p:spTgt>
                                        </p:tgtEl>
                                      </p:cBhvr>
                                    </p:animEffect>
                                    <p:anim calcmode="lin" valueType="num">
                                      <p:cBhvr>
                                        <p:cTn id="71"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Jaunais nodokļu režīms. AMN</a:t>
            </a:r>
          </a:p>
        </p:txBody>
      </p:sp>
      <p:sp>
        <p:nvSpPr>
          <p:cNvPr id="5" name="Shape 33"/>
          <p:cNvSpPr>
            <a:spLocks noGrp="1"/>
          </p:cNvSpPr>
          <p:nvPr>
            <p:ph type="body" idx="1"/>
          </p:nvPr>
        </p:nvSpPr>
        <p:spPr>
          <a:xfrm>
            <a:off x="790767" y="1624360"/>
            <a:ext cx="9170795" cy="504056"/>
          </a:xfrm>
          <a:prstGeom prst="rect">
            <a:avLst/>
          </a:prstGeom>
        </p:spPr>
        <p:txBody>
          <a:bodyPr anchor="t">
            <a:normAutofit/>
          </a:bodyPr>
          <a:lstStyle/>
          <a:p>
            <a:pPr marL="0" lvl="0" indent="0">
              <a:spcBef>
                <a:spcPts val="1200"/>
              </a:spcBef>
              <a:buNone/>
              <a:defRPr sz="1800"/>
            </a:pPr>
            <a:r>
              <a:rPr lang="lv-LV" sz="2400" dirty="0" smtClean="0"/>
              <a:t>Vieglo a/m un motociklu nodokļa likmes (M1)</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78" y="4783190"/>
            <a:ext cx="4427984" cy="2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2200424"/>
            <a:ext cx="105822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122" y="4720704"/>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2691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edg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Jaunais nodokļu režīms. TLEN</a:t>
            </a:r>
          </a:p>
        </p:txBody>
      </p:sp>
      <p:sp>
        <p:nvSpPr>
          <p:cNvPr id="8" name="Shape 33"/>
          <p:cNvSpPr>
            <a:spLocks noGrp="1"/>
          </p:cNvSpPr>
          <p:nvPr>
            <p:ph type="body" idx="1"/>
          </p:nvPr>
        </p:nvSpPr>
        <p:spPr>
          <a:xfrm>
            <a:off x="790767" y="1624360"/>
            <a:ext cx="9170795" cy="504056"/>
          </a:xfrm>
          <a:prstGeom prst="rect">
            <a:avLst/>
          </a:prstGeom>
        </p:spPr>
        <p:txBody>
          <a:bodyPr anchor="t">
            <a:normAutofit/>
          </a:bodyPr>
          <a:lstStyle/>
          <a:p>
            <a:pPr marL="0" lvl="0" indent="0">
              <a:spcBef>
                <a:spcPts val="1200"/>
              </a:spcBef>
              <a:buNone/>
              <a:defRPr sz="1800"/>
            </a:pPr>
            <a:r>
              <a:rPr lang="lv-LV" sz="2400" dirty="0" smtClean="0"/>
              <a:t>Ekspluatācijas nodokļa likmes (M1, </a:t>
            </a:r>
            <a:r>
              <a:rPr lang="lv-LV" sz="2400" dirty="0" err="1" smtClean="0"/>
              <a:t>fiz</a:t>
            </a:r>
            <a:r>
              <a:rPr lang="lv-LV" sz="2400" dirty="0" smtClean="0"/>
              <a:t>. pers. dīzeļmotori)</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066" y="4769893"/>
            <a:ext cx="4441055" cy="266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2200424"/>
            <a:ext cx="106489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74" y="4769892"/>
            <a:ext cx="4408492" cy="264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616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edge">
                                      <p:cBhvr>
                                        <p:cTn id="7" dur="2000"/>
                                        <p:tgtEl>
                                          <p:spTgt spid="8">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edg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edg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Jaunais nodokļu režīms. </a:t>
            </a:r>
            <a:r>
              <a:rPr lang="lv-LV" dirty="0" smtClean="0"/>
              <a:t>AMN</a:t>
            </a:r>
            <a:endParaRPr lang="lv-LV"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98" y="1156098"/>
            <a:ext cx="4897115" cy="320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498" y="4256012"/>
            <a:ext cx="4897115" cy="320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9548" y="1156097"/>
            <a:ext cx="4872054" cy="318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9548" y="4272394"/>
            <a:ext cx="4872053" cy="318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080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edge">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edge">
                                      <p:cBhvr>
                                        <p:cTn id="17" dur="2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edge">
                                      <p:cBhvr>
                                        <p:cTn id="2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Jaunais nodokļu režīms. TLEN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98" y="1192313"/>
            <a:ext cx="4897115" cy="320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498" y="4328020"/>
            <a:ext cx="4897115" cy="320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4484" y="1192312"/>
            <a:ext cx="4897117" cy="320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4484" y="4328018"/>
            <a:ext cx="4897118" cy="320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5641082" y="2219838"/>
            <a:ext cx="4638880" cy="291133"/>
          </a:xfrm>
          <a:custGeom>
            <a:avLst/>
            <a:gdLst>
              <a:gd name="connsiteX0" fmla="*/ 0 w 4638880"/>
              <a:gd name="connsiteY0" fmla="*/ 291133 h 291133"/>
              <a:gd name="connsiteX1" fmla="*/ 1465942 w 4638880"/>
              <a:gd name="connsiteY1" fmla="*/ 262105 h 291133"/>
              <a:gd name="connsiteX2" fmla="*/ 3120571 w 4638880"/>
              <a:gd name="connsiteY2" fmla="*/ 175019 h 291133"/>
              <a:gd name="connsiteX3" fmla="*/ 4513942 w 4638880"/>
              <a:gd name="connsiteY3" fmla="*/ 15362 h 291133"/>
              <a:gd name="connsiteX4" fmla="*/ 4484914 w 4638880"/>
              <a:gd name="connsiteY4" fmla="*/ 15362 h 29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880" h="291133">
                <a:moveTo>
                  <a:pt x="0" y="291133"/>
                </a:moveTo>
                <a:lnTo>
                  <a:pt x="1465942" y="262105"/>
                </a:lnTo>
                <a:cubicBezTo>
                  <a:pt x="1986037" y="242753"/>
                  <a:pt x="2612571" y="216143"/>
                  <a:pt x="3120571" y="175019"/>
                </a:cubicBezTo>
                <a:cubicBezTo>
                  <a:pt x="3628571" y="133895"/>
                  <a:pt x="4286552" y="41971"/>
                  <a:pt x="4513942" y="15362"/>
                </a:cubicBezTo>
                <a:cubicBezTo>
                  <a:pt x="4741332" y="-11247"/>
                  <a:pt x="4613123" y="2057"/>
                  <a:pt x="4484914" y="15362"/>
                </a:cubicBezTo>
              </a:path>
            </a:pathLst>
          </a:custGeom>
          <a:noFill/>
          <a:ln w="25400" cap="flat">
            <a:solidFill>
              <a:srgbClr val="FF0000"/>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endParaRPr>
          </a:p>
        </p:txBody>
      </p:sp>
      <p:sp>
        <p:nvSpPr>
          <p:cNvPr id="11" name="Freeform 10"/>
          <p:cNvSpPr/>
          <p:nvPr/>
        </p:nvSpPr>
        <p:spPr>
          <a:xfrm>
            <a:off x="5676410" y="5979318"/>
            <a:ext cx="4638880" cy="291133"/>
          </a:xfrm>
          <a:custGeom>
            <a:avLst/>
            <a:gdLst>
              <a:gd name="connsiteX0" fmla="*/ 0 w 4638880"/>
              <a:gd name="connsiteY0" fmla="*/ 291133 h 291133"/>
              <a:gd name="connsiteX1" fmla="*/ 1465942 w 4638880"/>
              <a:gd name="connsiteY1" fmla="*/ 262105 h 291133"/>
              <a:gd name="connsiteX2" fmla="*/ 3120571 w 4638880"/>
              <a:gd name="connsiteY2" fmla="*/ 175019 h 291133"/>
              <a:gd name="connsiteX3" fmla="*/ 4513942 w 4638880"/>
              <a:gd name="connsiteY3" fmla="*/ 15362 h 291133"/>
              <a:gd name="connsiteX4" fmla="*/ 4484914 w 4638880"/>
              <a:gd name="connsiteY4" fmla="*/ 15362 h 29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880" h="291133">
                <a:moveTo>
                  <a:pt x="0" y="291133"/>
                </a:moveTo>
                <a:lnTo>
                  <a:pt x="1465942" y="262105"/>
                </a:lnTo>
                <a:cubicBezTo>
                  <a:pt x="1986037" y="242753"/>
                  <a:pt x="2612571" y="216143"/>
                  <a:pt x="3120571" y="175019"/>
                </a:cubicBezTo>
                <a:cubicBezTo>
                  <a:pt x="3628571" y="133895"/>
                  <a:pt x="4286552" y="41971"/>
                  <a:pt x="4513942" y="15362"/>
                </a:cubicBezTo>
                <a:cubicBezTo>
                  <a:pt x="4741332" y="-11247"/>
                  <a:pt x="4613123" y="2057"/>
                  <a:pt x="4484914" y="15362"/>
                </a:cubicBezTo>
              </a:path>
            </a:pathLst>
          </a:custGeom>
          <a:noFill/>
          <a:ln w="25400" cap="flat">
            <a:solidFill>
              <a:srgbClr val="FF0000"/>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737870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edge">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edge">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edge">
                                      <p:cBhvr>
                                        <p:cTn id="22" dur="20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VBI simulācija</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2759075"/>
            <a:ext cx="99155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hape 33"/>
          <p:cNvSpPr>
            <a:spLocks noGrp="1"/>
          </p:cNvSpPr>
          <p:nvPr>
            <p:ph type="body" idx="1"/>
          </p:nvPr>
        </p:nvSpPr>
        <p:spPr>
          <a:xfrm>
            <a:off x="790767" y="5152752"/>
            <a:ext cx="9518458" cy="2016224"/>
          </a:xfrm>
          <a:prstGeom prst="rect">
            <a:avLst/>
          </a:prstGeom>
        </p:spPr>
        <p:txBody>
          <a:bodyPr anchor="t">
            <a:normAutofit/>
          </a:bodyPr>
          <a:lstStyle/>
          <a:p>
            <a:pPr marL="0" indent="0">
              <a:buNone/>
              <a:defRPr sz="1800"/>
            </a:pPr>
            <a:r>
              <a:rPr lang="lv-LV" sz="2000" dirty="0" smtClean="0"/>
              <a:t>Papildus ienākumi no </a:t>
            </a:r>
            <a:r>
              <a:rPr lang="lv-LV" sz="2000" dirty="0" err="1" smtClean="0"/>
              <a:t>dīzeļautomobiļu</a:t>
            </a:r>
            <a:r>
              <a:rPr lang="lv-LV" sz="2000" dirty="0" smtClean="0"/>
              <a:t> </a:t>
            </a:r>
            <a:r>
              <a:rPr lang="lv-LV" sz="2000" dirty="0" err="1" smtClean="0"/>
              <a:t>malus</a:t>
            </a:r>
            <a:r>
              <a:rPr lang="lv-LV" sz="2000" dirty="0" smtClean="0"/>
              <a:t> koeficienta piemērošanas:</a:t>
            </a:r>
          </a:p>
          <a:p>
            <a:pPr marL="0" indent="0">
              <a:buNone/>
              <a:defRPr sz="1800"/>
            </a:pPr>
            <a:r>
              <a:rPr lang="lv-LV" sz="2000" dirty="0" smtClean="0"/>
              <a:t>1.2 – 10 </a:t>
            </a:r>
            <a:r>
              <a:rPr lang="lv-LV" sz="2000" dirty="0" err="1" smtClean="0"/>
              <a:t>milj</a:t>
            </a:r>
            <a:endParaRPr lang="lv-LV" sz="2000" dirty="0" smtClean="0"/>
          </a:p>
          <a:p>
            <a:pPr marL="0" indent="0">
              <a:buNone/>
              <a:defRPr sz="1800"/>
            </a:pPr>
            <a:r>
              <a:rPr lang="lv-LV" sz="2000" dirty="0" smtClean="0"/>
              <a:t>1.5 – 25 </a:t>
            </a:r>
            <a:r>
              <a:rPr lang="lv-LV" sz="2000" dirty="0" err="1" smtClean="0"/>
              <a:t>milj</a:t>
            </a:r>
            <a:endParaRPr lang="lv-LV" sz="2000" dirty="0" smtClean="0"/>
          </a:p>
          <a:p>
            <a:pPr marL="0" indent="0">
              <a:buNone/>
              <a:defRPr sz="1800"/>
            </a:pPr>
            <a:r>
              <a:rPr lang="lv-LV" sz="2000" dirty="0" smtClean="0"/>
              <a:t>Papildus ienākumi no TLEN likmju pārskatīšanas vidēju un lielu izmešu segmentos</a:t>
            </a:r>
          </a:p>
          <a:p>
            <a:pPr marL="0" indent="0">
              <a:buNone/>
              <a:defRPr sz="1800"/>
            </a:pPr>
            <a:r>
              <a:rPr lang="lv-LV" sz="2000" dirty="0" smtClean="0"/>
              <a:t>Papildus izdevumi no 100% PVN priekšnodokļa zemu izmešu segmentiem ~3.5 </a:t>
            </a:r>
            <a:r>
              <a:rPr lang="lv-LV" sz="2000" dirty="0" err="1" smtClean="0"/>
              <a:t>milj</a:t>
            </a:r>
            <a:endParaRPr lang="lv-LV" sz="2000" dirty="0" smtClean="0"/>
          </a:p>
        </p:txBody>
      </p:sp>
    </p:spTree>
    <p:extLst>
      <p:ext uri="{BB962C8B-B14F-4D97-AF65-F5344CB8AC3E}">
        <p14:creationId xmlns:p14="http://schemas.microsoft.com/office/powerpoint/2010/main" val="35780526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1506493" y="2150192"/>
            <a:ext cx="7206830" cy="2758228"/>
          </a:xfrm>
          <a:prstGeom prst="rect">
            <a:avLst/>
          </a:prstGeom>
        </p:spPr>
        <p:txBody>
          <a:bodyPr lIns="0" tIns="0" rIns="0" bIns="0">
            <a:normAutofit/>
          </a:bodyPr>
          <a:lstStyle>
            <a:lvl1pPr>
              <a:lnSpc>
                <a:spcPct val="120000"/>
              </a:lnSpc>
              <a:defRPr sz="4800"/>
            </a:lvl1pPr>
          </a:lstStyle>
          <a:p>
            <a:pPr lvl="0">
              <a:defRPr sz="1800">
                <a:solidFill>
                  <a:srgbClr val="000000"/>
                </a:solidFill>
              </a:defRPr>
            </a:pPr>
            <a:r>
              <a:rPr sz="4800">
                <a:solidFill>
                  <a:srgbClr val="FFFFFF"/>
                </a:solidFill>
              </a:rPr>
              <a:t>Paldies par uzmanību!</a:t>
            </a:r>
          </a:p>
        </p:txBody>
      </p:sp>
      <p:sp>
        <p:nvSpPr>
          <p:cNvPr id="72" name="Shape 72"/>
          <p:cNvSpPr>
            <a:spLocks noGrp="1"/>
          </p:cNvSpPr>
          <p:nvPr>
            <p:ph type="body" idx="1"/>
          </p:nvPr>
        </p:nvSpPr>
        <p:spPr>
          <a:xfrm>
            <a:off x="1520510" y="5278756"/>
            <a:ext cx="7178796" cy="1674093"/>
          </a:xfrm>
          <a:prstGeom prst="rect">
            <a:avLst/>
          </a:prstGeom>
        </p:spPr>
        <p:txBody>
          <a:bodyPr/>
          <a:lstStyle/>
          <a:p>
            <a:pPr lvl="0">
              <a:lnSpc>
                <a:spcPct val="120000"/>
              </a:lnSpc>
              <a:spcBef>
                <a:spcPts val="0"/>
              </a:spcBef>
              <a:defRPr>
                <a:solidFill>
                  <a:srgbClr val="000000"/>
                </a:solidFill>
              </a:defRPr>
            </a:pPr>
            <a:r>
              <a:rPr dirty="0" smtClean="0">
                <a:solidFill>
                  <a:schemeClr val="bg1"/>
                </a:solidFill>
              </a:rPr>
              <a:t>„</a:t>
            </a:r>
            <a:r>
              <a:rPr lang="lv-LV" dirty="0" smtClean="0">
                <a:solidFill>
                  <a:schemeClr val="bg1"/>
                </a:solidFill>
              </a:rPr>
              <a:t>Ilgtspējīga Latvijas autoparka nodokļu politika</a:t>
            </a:r>
            <a:r>
              <a:rPr dirty="0" smtClean="0">
                <a:solidFill>
                  <a:schemeClr val="bg1"/>
                </a:solidFill>
              </a:rPr>
              <a:t>”</a:t>
            </a:r>
            <a:endParaRPr dirty="0">
              <a:solidFill>
                <a:schemeClr val="bg1"/>
              </a:solidFill>
            </a:endParaRPr>
          </a:p>
          <a:p>
            <a:pPr lvl="0">
              <a:lnSpc>
                <a:spcPct val="120000"/>
              </a:lnSpc>
              <a:spcBef>
                <a:spcPts val="0"/>
              </a:spcBef>
              <a:defRPr>
                <a:solidFill>
                  <a:srgbClr val="000000"/>
                </a:solidFill>
              </a:defRPr>
            </a:pPr>
            <a:r>
              <a:rPr lang="lv-LV" dirty="0" smtClean="0">
                <a:solidFill>
                  <a:srgbClr val="FFFFFF"/>
                </a:solidFill>
              </a:rPr>
              <a:t>Ingus </a:t>
            </a:r>
            <a:r>
              <a:rPr lang="lv-LV" dirty="0" err="1" smtClean="0">
                <a:solidFill>
                  <a:srgbClr val="FFFFFF"/>
                </a:solidFill>
              </a:rPr>
              <a:t>Rūtiņš</a:t>
            </a:r>
            <a:r>
              <a:rPr dirty="0" smtClean="0">
                <a:solidFill>
                  <a:srgbClr val="FFFFFF"/>
                </a:solidFill>
              </a:rPr>
              <a:t>, </a:t>
            </a:r>
            <a:r>
              <a:rPr lang="lv-LV" dirty="0" err="1" smtClean="0">
                <a:solidFill>
                  <a:srgbClr val="FFFFFF"/>
                </a:solidFill>
              </a:rPr>
              <a:t>ingus.rutins</a:t>
            </a:r>
            <a:r>
              <a:rPr dirty="0" smtClean="0">
                <a:solidFill>
                  <a:srgbClr val="FFFFFF"/>
                </a:solidFill>
              </a:rPr>
              <a:t>@autoasociacija.lv</a:t>
            </a:r>
            <a:endParaRPr dirty="0">
              <a:solidFill>
                <a:srgbClr val="FFFFFF"/>
              </a:solidFill>
            </a:endParaRPr>
          </a:p>
          <a:p>
            <a:pPr lvl="0">
              <a:lnSpc>
                <a:spcPct val="120000"/>
              </a:lnSpc>
              <a:spcBef>
                <a:spcPts val="0"/>
              </a:spcBef>
              <a:defRPr>
                <a:solidFill>
                  <a:srgbClr val="000000"/>
                </a:solidFill>
              </a:defRPr>
            </a:pPr>
            <a:endParaRPr dirty="0">
              <a:solidFill>
                <a:srgbClr val="FFFFFF"/>
              </a:solidFill>
            </a:endParaRPr>
          </a:p>
          <a:p>
            <a:pPr lvl="0">
              <a:lnSpc>
                <a:spcPct val="120000"/>
              </a:lnSpc>
              <a:spcBef>
                <a:spcPts val="0"/>
              </a:spcBef>
              <a:defRPr>
                <a:solidFill>
                  <a:srgbClr val="000000"/>
                </a:solidFill>
              </a:defRPr>
            </a:pPr>
            <a:r>
              <a:rPr dirty="0">
                <a:solidFill>
                  <a:srgbClr val="FFFFFF"/>
                </a:solidFill>
              </a:rPr>
              <a:t>Rīga, </a:t>
            </a:r>
            <a:r>
              <a:rPr dirty="0" smtClean="0">
                <a:solidFill>
                  <a:srgbClr val="FFFFFF"/>
                </a:solidFill>
              </a:rPr>
              <a:t>201</a:t>
            </a:r>
            <a:r>
              <a:rPr lang="lv-LV" dirty="0" smtClean="0">
                <a:solidFill>
                  <a:srgbClr val="FFFFFF"/>
                </a:solidFill>
              </a:rPr>
              <a:t>5</a:t>
            </a:r>
            <a:endParaRPr dirty="0">
              <a:solidFill>
                <a:srgbClr val="FFFFFF"/>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p:nvPr>
        </p:nvSpPr>
        <p:spPr>
          <a:xfrm>
            <a:off x="765298" y="400073"/>
            <a:ext cx="6971442" cy="993857"/>
          </a:xfrm>
          <a:prstGeom prst="rect">
            <a:avLst/>
          </a:prstGeom>
        </p:spPr>
        <p:txBody>
          <a:bodyPr>
            <a:normAutofit fontScale="90000"/>
          </a:bodyPr>
          <a:lstStyle>
            <a:lvl1pPr>
              <a:lnSpc>
                <a:spcPct val="120000"/>
              </a:lnSpc>
            </a:lvl1pPr>
          </a:lstStyle>
          <a:p>
            <a:pPr lvl="0">
              <a:defRPr sz="1800">
                <a:solidFill>
                  <a:srgbClr val="000000"/>
                </a:solidFill>
              </a:defRPr>
            </a:pPr>
            <a:r>
              <a:rPr lang="lv-LV" sz="3600" dirty="0" smtClean="0">
                <a:solidFill>
                  <a:srgbClr val="FFFFFF"/>
                </a:solidFill>
              </a:rPr>
              <a:t>Kas ir ilgtspējīga autoparka politika</a:t>
            </a:r>
            <a:endParaRPr sz="3600" dirty="0">
              <a:solidFill>
                <a:srgbClr val="FFFFFF"/>
              </a:solidFill>
            </a:endParaRPr>
          </a:p>
        </p:txBody>
      </p:sp>
      <p:sp>
        <p:nvSpPr>
          <p:cNvPr id="25" name="Shape 25"/>
          <p:cNvSpPr>
            <a:spLocks noGrp="1"/>
          </p:cNvSpPr>
          <p:nvPr>
            <p:ph type="sldNum" sz="quarter" idx="2"/>
          </p:nvPr>
        </p:nvSpPr>
        <p:spPr>
          <a:xfrm>
            <a:off x="9799294" y="7078129"/>
            <a:ext cx="711075" cy="298309"/>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48055">
              <a:defRPr sz="1300"/>
            </a:lvl1pPr>
          </a:lstStyle>
          <a:p>
            <a:pPr lvl="0">
              <a:defRPr sz="1800"/>
            </a:pPr>
            <a:fld id="{86CB4B4D-7CA3-9044-876B-883B54F8677D}" type="slidenum">
              <a:rPr sz="1300"/>
              <a:t>2</a:t>
            </a:fld>
            <a:endParaRPr sz="1300"/>
          </a:p>
        </p:txBody>
      </p:sp>
      <p:sp>
        <p:nvSpPr>
          <p:cNvPr id="5" name="Shape 33"/>
          <p:cNvSpPr>
            <a:spLocks noGrp="1"/>
          </p:cNvSpPr>
          <p:nvPr>
            <p:ph type="body" idx="1"/>
          </p:nvPr>
        </p:nvSpPr>
        <p:spPr>
          <a:xfrm>
            <a:off x="790767" y="1624360"/>
            <a:ext cx="9098787" cy="5544616"/>
          </a:xfrm>
          <a:prstGeom prst="rect">
            <a:avLst/>
          </a:prstGeom>
        </p:spPr>
        <p:txBody>
          <a:bodyPr anchor="t"/>
          <a:lstStyle/>
          <a:p>
            <a:pPr marL="0" lvl="0" indent="0" algn="l">
              <a:lnSpc>
                <a:spcPct val="120000"/>
              </a:lnSpc>
              <a:spcBef>
                <a:spcPts val="1400"/>
              </a:spcBef>
              <a:buSzTx/>
              <a:buNone/>
              <a:defRPr sz="1800"/>
            </a:pPr>
            <a:r>
              <a:rPr lang="lv-LV" sz="2600" b="1" dirty="0" smtClean="0">
                <a:latin typeface="Arial" panose="020B0604020202020204" pitchFamily="34" charset="0"/>
                <a:ea typeface="Arial Bold"/>
                <a:cs typeface="Arial" panose="020B0604020202020204" pitchFamily="34" charset="0"/>
                <a:sym typeface="Arial Bold"/>
              </a:rPr>
              <a:t>Vīzija</a:t>
            </a:r>
          </a:p>
          <a:p>
            <a:pPr marL="0" lvl="0" indent="0" algn="ctr">
              <a:lnSpc>
                <a:spcPct val="120000"/>
              </a:lnSpc>
              <a:spcBef>
                <a:spcPts val="1400"/>
              </a:spcBef>
              <a:buSzTx/>
              <a:buNone/>
              <a:defRPr sz="1800"/>
            </a:pPr>
            <a:r>
              <a:rPr lang="lv-LV" sz="2600" dirty="0" smtClean="0">
                <a:latin typeface="Arial" panose="020B0604020202020204" pitchFamily="34" charset="0"/>
                <a:ea typeface="Arial Bold"/>
                <a:cs typeface="Arial" panose="020B0604020202020204" pitchFamily="34" charset="0"/>
                <a:sym typeface="Arial Bold"/>
              </a:rPr>
              <a:t>Autoparka </a:t>
            </a:r>
            <a:r>
              <a:rPr lang="lv-LV" sz="2600" dirty="0">
                <a:latin typeface="Arial" panose="020B0604020202020204" pitchFamily="34" charset="0"/>
                <a:ea typeface="Arial Bold"/>
                <a:cs typeface="Arial" panose="020B0604020202020204" pitchFamily="34" charset="0"/>
                <a:sym typeface="Arial Bold"/>
              </a:rPr>
              <a:t>politikai ir jāparedz īstermiņa un ilgtermiņa valsts atbalsta, nodokļu, ēnu ekonomikas mazināšanas, PR, banku finansējuma instrumentu izmantošanu, lai vidējā un ilgtermiņā motivētu mainīt sabiedrības patēriņa uzvedību, lēmumu pieņemšanas argumentāciju, attieksmi pret vidi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Problēmas formulējums</a:t>
            </a:r>
          </a:p>
        </p:txBody>
      </p:sp>
      <p:sp>
        <p:nvSpPr>
          <p:cNvPr id="8" name="Shape 33"/>
          <p:cNvSpPr>
            <a:spLocks noGrp="1"/>
          </p:cNvSpPr>
          <p:nvPr>
            <p:ph type="body" idx="1"/>
          </p:nvPr>
        </p:nvSpPr>
        <p:spPr>
          <a:xfrm>
            <a:off x="790767" y="1624360"/>
            <a:ext cx="9170795" cy="5544616"/>
          </a:xfrm>
          <a:prstGeom prst="rect">
            <a:avLst/>
          </a:prstGeom>
        </p:spPr>
        <p:txBody>
          <a:bodyPr anchor="t">
            <a:normAutofit/>
          </a:bodyPr>
          <a:lstStyle/>
          <a:p>
            <a:pPr marL="330083" lvl="0" indent="-330083">
              <a:buFontTx/>
              <a:buAutoNum type="arabicPeriod"/>
              <a:defRPr sz="1800"/>
            </a:pPr>
            <a:r>
              <a:rPr lang="lv-LV" sz="2400" dirty="0" smtClean="0"/>
              <a:t>Satiksmes drošība</a:t>
            </a:r>
          </a:p>
          <a:p>
            <a:pPr marL="330083" lvl="0" indent="-330083">
              <a:buFontTx/>
              <a:buAutoNum type="arabicPeriod"/>
              <a:defRPr sz="1800"/>
            </a:pPr>
            <a:r>
              <a:rPr lang="lv-LV" sz="2400" dirty="0" smtClean="0"/>
              <a:t>Izmešu apjoms autoparkā</a:t>
            </a:r>
          </a:p>
          <a:p>
            <a:pPr marL="330083" indent="-330083">
              <a:buFontTx/>
              <a:buAutoNum type="arabicPeriod"/>
              <a:defRPr sz="1800"/>
            </a:pPr>
            <a:r>
              <a:rPr lang="lv-LV" sz="2400" dirty="0"/>
              <a:t>Sociāli nevienlīdzīga nodokļu sistēma</a:t>
            </a:r>
          </a:p>
          <a:p>
            <a:pPr marL="330083" lvl="0" indent="-330083">
              <a:buFontTx/>
              <a:buAutoNum type="arabicPeriod"/>
              <a:defRPr sz="1800"/>
            </a:pPr>
            <a:r>
              <a:rPr lang="lv-LV" sz="2400" dirty="0" smtClean="0"/>
              <a:t>Komplicēta, novecojusi, neilgtspējīga nodokļu sistēma</a:t>
            </a:r>
          </a:p>
          <a:p>
            <a:pPr marL="330083" lvl="0" indent="-330083">
              <a:buFontTx/>
              <a:buAutoNum type="arabicPeriod"/>
              <a:defRPr sz="1800"/>
            </a:pPr>
            <a:r>
              <a:rPr lang="lv-LV" sz="2400" dirty="0" smtClean="0"/>
              <a:t>Mazos un vidējos uzņēmumus nemotivējoša nodokļu sistēma</a:t>
            </a:r>
          </a:p>
          <a:p>
            <a:pPr marL="330083" lvl="0" indent="-330083">
              <a:spcBef>
                <a:spcPts val="1200"/>
              </a:spcBef>
              <a:buFontTx/>
              <a:buAutoNum type="arabicPeriod"/>
              <a:defRPr sz="1800"/>
            </a:pPr>
            <a:endParaRPr lang="lv-LV" sz="2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30" y="4144640"/>
            <a:ext cx="4988620" cy="326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4332" y="4144640"/>
            <a:ext cx="495733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5"/>
          <p:cNvSpPr/>
          <p:nvPr/>
        </p:nvSpPr>
        <p:spPr>
          <a:xfrm>
            <a:off x="2930748" y="5152752"/>
            <a:ext cx="2350294" cy="409684"/>
          </a:xfrm>
          <a:prstGeom prst="borderCallout1">
            <a:avLst>
              <a:gd name="adj1" fmla="val 18750"/>
              <a:gd name="adj2" fmla="val -8333"/>
              <a:gd name="adj3" fmla="val 365042"/>
              <a:gd name="adj4" fmla="val -9532"/>
            </a:avLst>
          </a:prstGeom>
          <a:solidFill>
            <a:srgbClr val="FFFFFF"/>
          </a:solidFill>
          <a:ln w="12700" cap="flat">
            <a:solidFill>
              <a:srgbClr val="FF0000"/>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461" tIns="50461" rIns="50461" bIns="50461"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lv-LV" sz="1000" b="0" i="0" u="none" strike="noStrike" cap="none" spc="0" normalizeH="0" baseline="0" dirty="0" smtClean="0">
                <a:ln>
                  <a:noFill/>
                </a:ln>
                <a:solidFill>
                  <a:srgbClr val="000000"/>
                </a:solidFill>
                <a:effectLst/>
                <a:uFillTx/>
                <a:latin typeface="+mj-lt"/>
                <a:ea typeface="+mj-ea"/>
                <a:cs typeface="+mj-cs"/>
                <a:sym typeface="Helvetica"/>
              </a:rPr>
              <a:t>VW</a:t>
            </a:r>
            <a:r>
              <a:rPr kumimoji="0" lang="lv-LV" sz="1000" b="0" i="0" u="none" strike="noStrike" cap="none" spc="0" normalizeH="0" dirty="0" smtClean="0">
                <a:ln>
                  <a:noFill/>
                </a:ln>
                <a:solidFill>
                  <a:srgbClr val="000000"/>
                </a:solidFill>
                <a:effectLst/>
                <a:uFillTx/>
                <a:latin typeface="+mj-lt"/>
                <a:ea typeface="+mj-ea"/>
                <a:cs typeface="+mj-cs"/>
                <a:sym typeface="Helvetica"/>
              </a:rPr>
              <a:t> </a:t>
            </a:r>
            <a:r>
              <a:rPr kumimoji="0" lang="lv-LV" sz="1000" b="0" i="0" u="none" strike="noStrike" cap="none" spc="0" normalizeH="0" dirty="0" err="1" smtClean="0">
                <a:ln>
                  <a:noFill/>
                </a:ln>
                <a:solidFill>
                  <a:srgbClr val="000000"/>
                </a:solidFill>
                <a:effectLst/>
                <a:uFillTx/>
                <a:latin typeface="+mj-lt"/>
                <a:ea typeface="+mj-ea"/>
                <a:cs typeface="+mj-cs"/>
                <a:sym typeface="Helvetica"/>
              </a:rPr>
              <a:t>Golf</a:t>
            </a:r>
            <a:r>
              <a:rPr kumimoji="0" lang="lv-LV" sz="1000" b="0" i="0" u="none" strike="noStrike" cap="none" spc="0" normalizeH="0" dirty="0" smtClean="0">
                <a:ln>
                  <a:noFill/>
                </a:ln>
                <a:solidFill>
                  <a:srgbClr val="000000"/>
                </a:solidFill>
                <a:effectLst/>
                <a:uFillTx/>
                <a:latin typeface="+mj-lt"/>
                <a:ea typeface="+mj-ea"/>
                <a:cs typeface="+mj-cs"/>
                <a:sym typeface="Helvetica"/>
              </a:rPr>
              <a:t>, 135g/km, 66kw, 3500,- EUR</a:t>
            </a:r>
          </a:p>
          <a:p>
            <a:pPr marL="0" marR="0" indent="0" algn="l" defTabSz="457200" rtl="0" fontAlgn="auto" latinLnBrk="1" hangingPunct="0">
              <a:lnSpc>
                <a:spcPct val="100000"/>
              </a:lnSpc>
              <a:spcBef>
                <a:spcPts val="0"/>
              </a:spcBef>
              <a:spcAft>
                <a:spcPts val="0"/>
              </a:spcAft>
              <a:buClrTx/>
              <a:buSzTx/>
              <a:buFontTx/>
              <a:buNone/>
              <a:tabLst/>
            </a:pPr>
            <a:r>
              <a:rPr lang="lv-LV" sz="1000" dirty="0" smtClean="0">
                <a:solidFill>
                  <a:srgbClr val="000000"/>
                </a:solidFill>
              </a:rPr>
              <a:t>BMW X5</a:t>
            </a:r>
            <a:r>
              <a:rPr kumimoji="0" lang="lv-LV" sz="1000" b="0" i="0" u="none" strike="noStrike" cap="none" spc="0" normalizeH="0" baseline="0" dirty="0" smtClean="0">
                <a:ln>
                  <a:noFill/>
                </a:ln>
                <a:solidFill>
                  <a:srgbClr val="000000"/>
                </a:solidFill>
                <a:effectLst/>
                <a:uFillTx/>
                <a:latin typeface="+mj-lt"/>
                <a:ea typeface="+mj-ea"/>
                <a:cs typeface="+mj-cs"/>
                <a:sym typeface="Helvetica"/>
              </a:rPr>
              <a:t>, 317g/km, 235kw 9500,-</a:t>
            </a:r>
            <a:r>
              <a:rPr kumimoji="0" lang="lv-LV" sz="1000" b="0" i="0" u="none" strike="noStrike" cap="none" spc="0" normalizeH="0" dirty="0" smtClean="0">
                <a:ln>
                  <a:noFill/>
                </a:ln>
                <a:solidFill>
                  <a:srgbClr val="000000"/>
                </a:solidFill>
                <a:effectLst/>
                <a:uFillTx/>
                <a:latin typeface="+mj-lt"/>
                <a:ea typeface="+mj-ea"/>
                <a:cs typeface="+mj-cs"/>
                <a:sym typeface="Helvetica"/>
              </a:rPr>
              <a:t> EUR</a:t>
            </a:r>
            <a:endParaRPr kumimoji="0" lang="lv-LV" sz="1000" b="0" i="0" u="none" strike="noStrike" cap="none" spc="0" normalizeH="0" baseline="0" dirty="0">
              <a:ln>
                <a:noFill/>
              </a:ln>
              <a:solidFill>
                <a:srgbClr val="000000"/>
              </a:solidFill>
              <a:effectLst/>
              <a:uFillTx/>
              <a:latin typeface="+mj-lt"/>
              <a:ea typeface="+mj-ea"/>
              <a:cs typeface="+mj-cs"/>
              <a:sym typeface="Helvetica"/>
            </a:endParaRPr>
          </a:p>
        </p:txBody>
      </p:sp>
      <p:sp>
        <p:nvSpPr>
          <p:cNvPr id="9" name="Oval 8"/>
          <p:cNvSpPr/>
          <p:nvPr/>
        </p:nvSpPr>
        <p:spPr>
          <a:xfrm>
            <a:off x="2472730" y="6664920"/>
            <a:ext cx="504056" cy="576064"/>
          </a:xfrm>
          <a:prstGeom prst="ellipse">
            <a:avLst/>
          </a:prstGeom>
          <a:noFill/>
          <a:ln w="19050" cap="flat">
            <a:solidFill>
              <a:srgbClr val="FF0000"/>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461" tIns="50461" rIns="50461" bIns="50461"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j-lt"/>
              <a:ea typeface="+mj-ea"/>
              <a:cs typeface="+mj-cs"/>
              <a:sym typeface="Helvetica"/>
            </a:endParaRPr>
          </a:p>
        </p:txBody>
      </p:sp>
      <p:cxnSp>
        <p:nvCxnSpPr>
          <p:cNvPr id="11" name="Straight Arrow Connector 10"/>
          <p:cNvCxnSpPr/>
          <p:nvPr/>
        </p:nvCxnSpPr>
        <p:spPr>
          <a:xfrm>
            <a:off x="2112690" y="4792712"/>
            <a:ext cx="0" cy="1872208"/>
          </a:xfrm>
          <a:prstGeom prst="straightConnector1">
            <a:avLst/>
          </a:prstGeom>
          <a:noFill/>
          <a:ln w="19050" cap="flat">
            <a:solidFill>
              <a:srgbClr val="FF0000"/>
            </a:solidFill>
            <a:prstDash val="solid"/>
            <a:bevel/>
            <a:tailEnd type="stealth"/>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24" name="Straight Arrow Connector 23"/>
          <p:cNvCxnSpPr/>
          <p:nvPr/>
        </p:nvCxnSpPr>
        <p:spPr>
          <a:xfrm flipV="1">
            <a:off x="3120802" y="6488743"/>
            <a:ext cx="2017514" cy="464209"/>
          </a:xfrm>
          <a:prstGeom prst="straightConnector1">
            <a:avLst/>
          </a:prstGeom>
          <a:noFill/>
          <a:ln w="19050" cap="flat">
            <a:solidFill>
              <a:srgbClr val="FF0000"/>
            </a:solidFill>
            <a:prstDash val="solid"/>
            <a:bevel/>
            <a:tailEnd type="stealth"/>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27" name="Straight Arrow Connector 26"/>
          <p:cNvCxnSpPr/>
          <p:nvPr/>
        </p:nvCxnSpPr>
        <p:spPr>
          <a:xfrm>
            <a:off x="10105578" y="6160864"/>
            <a:ext cx="0" cy="559983"/>
          </a:xfrm>
          <a:prstGeom prst="straightConnector1">
            <a:avLst/>
          </a:prstGeom>
          <a:noFill/>
          <a:ln w="19050" cap="flat">
            <a:solidFill>
              <a:srgbClr val="FF0000"/>
            </a:solidFill>
            <a:prstDash val="solid"/>
            <a:bevel/>
            <a:tailEnd type="stealth"/>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29" name="Straight Arrow Connector 28"/>
          <p:cNvCxnSpPr/>
          <p:nvPr/>
        </p:nvCxnSpPr>
        <p:spPr>
          <a:xfrm flipV="1">
            <a:off x="10105578" y="4288656"/>
            <a:ext cx="0" cy="1273780"/>
          </a:xfrm>
          <a:prstGeom prst="straightConnector1">
            <a:avLst/>
          </a:prstGeom>
          <a:noFill/>
          <a:ln w="19050" cap="flat">
            <a:solidFill>
              <a:srgbClr val="FF0000"/>
            </a:solidFill>
            <a:prstDash val="solid"/>
            <a:bevel/>
            <a:tailEnd type="stealth"/>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234977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wedge">
                                      <p:cBhvr>
                                        <p:cTn id="38" dur="20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Effect transition="in" filter="fade">
                                      <p:cBhvr>
                                        <p:cTn id="57" dur="1000"/>
                                        <p:tgtEl>
                                          <p:spTgt spid="8">
                                            <p:bg/>
                                          </p:spTgt>
                                        </p:tgtEl>
                                      </p:cBhvr>
                                    </p:animEffect>
                                    <p:anim calcmode="lin" valueType="num">
                                      <p:cBhvr>
                                        <p:cTn id="58" dur="1000" fill="hold"/>
                                        <p:tgtEl>
                                          <p:spTgt spid="8">
                                            <p:bg/>
                                          </p:spTgt>
                                        </p:tgtEl>
                                        <p:attrNameLst>
                                          <p:attrName>ppt_x</p:attrName>
                                        </p:attrNameLst>
                                      </p:cBhvr>
                                      <p:tavLst>
                                        <p:tav tm="0">
                                          <p:val>
                                            <p:strVal val="#ppt_x"/>
                                          </p:val>
                                        </p:tav>
                                        <p:tav tm="100000">
                                          <p:val>
                                            <p:strVal val="#ppt_x"/>
                                          </p:val>
                                        </p:tav>
                                      </p:tavLst>
                                    </p:anim>
                                    <p:anim calcmode="lin" valueType="num">
                                      <p:cBhvr>
                                        <p:cTn id="5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fade">
                                      <p:cBhvr>
                                        <p:cTn id="64" dur="1000"/>
                                        <p:tgtEl>
                                          <p:spTgt spid="8">
                                            <p:txEl>
                                              <p:pRg st="0" end="0"/>
                                            </p:txEl>
                                          </p:spTgt>
                                        </p:tgtEl>
                                      </p:cBhvr>
                                    </p:animEffect>
                                    <p:anim calcmode="lin" valueType="num">
                                      <p:cBhvr>
                                        <p:cTn id="6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8">
                                            <p:txEl>
                                              <p:pRg st="1" end="1"/>
                                            </p:txEl>
                                          </p:spTgt>
                                        </p:tgtEl>
                                        <p:attrNameLst>
                                          <p:attrName>style.visibility</p:attrName>
                                        </p:attrNameLst>
                                      </p:cBhvr>
                                      <p:to>
                                        <p:strVal val="visible"/>
                                      </p:to>
                                    </p:set>
                                    <p:animEffect transition="in" filter="fade">
                                      <p:cBhvr>
                                        <p:cTn id="71" dur="1000"/>
                                        <p:tgtEl>
                                          <p:spTgt spid="8">
                                            <p:txEl>
                                              <p:pRg st="1" end="1"/>
                                            </p:txEl>
                                          </p:spTgt>
                                        </p:tgtEl>
                                      </p:cBhvr>
                                    </p:animEffect>
                                    <p:anim calcmode="lin" valueType="num">
                                      <p:cBhvr>
                                        <p:cTn id="7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txEl>
                                              <p:pRg st="2" end="2"/>
                                            </p:txEl>
                                          </p:spTgt>
                                        </p:tgtEl>
                                        <p:attrNameLst>
                                          <p:attrName>style.visibility</p:attrName>
                                        </p:attrNameLst>
                                      </p:cBhvr>
                                      <p:to>
                                        <p:strVal val="visible"/>
                                      </p:to>
                                    </p:set>
                                    <p:animEffect transition="in" filter="fade">
                                      <p:cBhvr>
                                        <p:cTn id="78" dur="1000"/>
                                        <p:tgtEl>
                                          <p:spTgt spid="8">
                                            <p:txEl>
                                              <p:pRg st="2" end="2"/>
                                            </p:txEl>
                                          </p:spTgt>
                                        </p:tgtEl>
                                      </p:cBhvr>
                                    </p:animEffect>
                                    <p:anim calcmode="lin" valueType="num">
                                      <p:cBhvr>
                                        <p:cTn id="7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xEl>
                                              <p:pRg st="3" end="3"/>
                                            </p:txEl>
                                          </p:spTgt>
                                        </p:tgtEl>
                                        <p:attrNameLst>
                                          <p:attrName>style.visibility</p:attrName>
                                        </p:attrNameLst>
                                      </p:cBhvr>
                                      <p:to>
                                        <p:strVal val="visible"/>
                                      </p:to>
                                    </p:set>
                                    <p:animEffect transition="in" filter="fade">
                                      <p:cBhvr>
                                        <p:cTn id="85" dur="1000"/>
                                        <p:tgtEl>
                                          <p:spTgt spid="8">
                                            <p:txEl>
                                              <p:pRg st="3" end="3"/>
                                            </p:txEl>
                                          </p:spTgt>
                                        </p:tgtEl>
                                      </p:cBhvr>
                                    </p:animEffect>
                                    <p:anim calcmode="lin" valueType="num">
                                      <p:cBhvr>
                                        <p:cTn id="8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8">
                                            <p:txEl>
                                              <p:pRg st="4" end="4"/>
                                            </p:txEl>
                                          </p:spTgt>
                                        </p:tgtEl>
                                        <p:attrNameLst>
                                          <p:attrName>style.visibility</p:attrName>
                                        </p:attrNameLst>
                                      </p:cBhvr>
                                      <p:to>
                                        <p:strVal val="visible"/>
                                      </p:to>
                                    </p:set>
                                    <p:animEffect transition="in" filter="fade">
                                      <p:cBhvr>
                                        <p:cTn id="92" dur="1000"/>
                                        <p:tgtEl>
                                          <p:spTgt spid="8">
                                            <p:txEl>
                                              <p:pRg st="4" end="4"/>
                                            </p:txEl>
                                          </p:spTgt>
                                        </p:tgtEl>
                                      </p:cBhvr>
                                    </p:animEffect>
                                    <p:anim calcmode="lin" valueType="num">
                                      <p:cBhvr>
                                        <p:cTn id="9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p:nvPr>
        </p:nvSpPr>
        <p:spPr>
          <a:xfrm>
            <a:off x="765298" y="400073"/>
            <a:ext cx="6971442" cy="993857"/>
          </a:xfrm>
          <a:prstGeom prst="rect">
            <a:avLst/>
          </a:prstGeom>
        </p:spPr>
        <p:txBody>
          <a:bodyPr/>
          <a:lstStyle>
            <a:lvl1pPr>
              <a:lnSpc>
                <a:spcPct val="120000"/>
              </a:lnSpc>
            </a:lvl1pPr>
          </a:lstStyle>
          <a:p>
            <a:pPr lvl="0">
              <a:defRPr sz="1800">
                <a:solidFill>
                  <a:srgbClr val="000000"/>
                </a:solidFill>
              </a:defRPr>
            </a:pPr>
            <a:r>
              <a:rPr lang="lv-LV" sz="3600" dirty="0" smtClean="0">
                <a:solidFill>
                  <a:srgbClr val="FFFFFF"/>
                </a:solidFill>
              </a:rPr>
              <a:t>Sapnis</a:t>
            </a:r>
            <a:endParaRPr sz="3600" dirty="0">
              <a:solidFill>
                <a:srgbClr val="FFFFFF"/>
              </a:solidFill>
            </a:endParaRPr>
          </a:p>
        </p:txBody>
      </p:sp>
      <p:sp>
        <p:nvSpPr>
          <p:cNvPr id="25" name="Shape 25"/>
          <p:cNvSpPr>
            <a:spLocks noGrp="1"/>
          </p:cNvSpPr>
          <p:nvPr>
            <p:ph type="sldNum" sz="quarter" idx="2"/>
          </p:nvPr>
        </p:nvSpPr>
        <p:spPr>
          <a:xfrm>
            <a:off x="9799294" y="7078129"/>
            <a:ext cx="711075" cy="298309"/>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48055">
              <a:defRPr sz="1300"/>
            </a:lvl1pPr>
          </a:lstStyle>
          <a:p>
            <a:pPr lvl="0">
              <a:defRPr sz="1800"/>
            </a:pPr>
            <a:fld id="{86CB4B4D-7CA3-9044-876B-883B54F8677D}" type="slidenum">
              <a:rPr sz="1300"/>
              <a:t>4</a:t>
            </a:fld>
            <a:endParaRPr sz="1300"/>
          </a:p>
        </p:txBody>
      </p:sp>
      <p:sp>
        <p:nvSpPr>
          <p:cNvPr id="5" name="Shape 33"/>
          <p:cNvSpPr>
            <a:spLocks noGrp="1"/>
          </p:cNvSpPr>
          <p:nvPr>
            <p:ph type="body" idx="1"/>
          </p:nvPr>
        </p:nvSpPr>
        <p:spPr>
          <a:xfrm>
            <a:off x="790767" y="1624360"/>
            <a:ext cx="4373721" cy="5544616"/>
          </a:xfrm>
          <a:prstGeom prst="rect">
            <a:avLst/>
          </a:prstGeom>
        </p:spPr>
        <p:txBody>
          <a:bodyPr anchor="t"/>
          <a:lstStyle/>
          <a:p>
            <a:pPr marL="0" lvl="0" indent="0">
              <a:lnSpc>
                <a:spcPct val="120000"/>
              </a:lnSpc>
              <a:spcBef>
                <a:spcPts val="1400"/>
              </a:spcBef>
              <a:buSzTx/>
              <a:buNone/>
              <a:defRPr sz="1800"/>
            </a:pPr>
            <a:r>
              <a:rPr lang="lv-LV" sz="2600" dirty="0" smtClean="0">
                <a:latin typeface="Arial Bold"/>
                <a:ea typeface="Arial Bold"/>
                <a:cs typeface="Arial Bold"/>
                <a:sym typeface="Arial Bold"/>
              </a:rPr>
              <a:t>Kas ir auto</a:t>
            </a:r>
            <a:r>
              <a:rPr sz="2600" dirty="0" smtClean="0">
                <a:latin typeface="Arial Bold"/>
                <a:ea typeface="Arial Bold"/>
                <a:cs typeface="Arial Bold"/>
                <a:sym typeface="Arial Bold"/>
              </a:rPr>
              <a:t>: </a:t>
            </a:r>
          </a:p>
          <a:p>
            <a:pPr marL="330083" lvl="0" indent="-330083">
              <a:lnSpc>
                <a:spcPct val="120000"/>
              </a:lnSpc>
              <a:spcBef>
                <a:spcPts val="1400"/>
              </a:spcBef>
              <a:buFontTx/>
              <a:buAutoNum type="arabicPeriod"/>
              <a:defRPr sz="1800"/>
            </a:pPr>
            <a:r>
              <a:rPr lang="lv-LV" sz="2000" dirty="0" smtClean="0"/>
              <a:t>Iespējams, otrais lielākais pirkums</a:t>
            </a:r>
          </a:p>
          <a:p>
            <a:pPr marL="330083" lvl="0" indent="-330083">
              <a:lnSpc>
                <a:spcPct val="120000"/>
              </a:lnSpc>
              <a:spcBef>
                <a:spcPts val="1400"/>
              </a:spcBef>
              <a:buFontTx/>
              <a:buAutoNum type="arabicPeriod"/>
              <a:defRPr sz="1800"/>
            </a:pPr>
            <a:r>
              <a:rPr lang="lv-LV" sz="2000" dirty="0" smtClean="0"/>
              <a:t>Iespēja piepildīt savu sapni</a:t>
            </a:r>
          </a:p>
          <a:p>
            <a:pPr marL="330083" lvl="0" indent="-330083">
              <a:lnSpc>
                <a:spcPct val="120000"/>
              </a:lnSpc>
              <a:spcBef>
                <a:spcPts val="1400"/>
              </a:spcBef>
              <a:buFontTx/>
              <a:buAutoNum type="arabicPeriod"/>
              <a:defRPr sz="1800"/>
            </a:pPr>
            <a:r>
              <a:rPr lang="lv-LV" sz="2000" dirty="0" smtClean="0"/>
              <a:t>Statusa priekšmets</a:t>
            </a:r>
          </a:p>
          <a:p>
            <a:pPr marL="330083" lvl="0" indent="-330083">
              <a:lnSpc>
                <a:spcPct val="120000"/>
              </a:lnSpc>
              <a:spcBef>
                <a:spcPts val="1400"/>
              </a:spcBef>
              <a:buFontTx/>
              <a:buAutoNum type="arabicPeriod"/>
              <a:defRPr sz="1800"/>
            </a:pPr>
            <a:r>
              <a:rPr lang="lv-LV" sz="2000" dirty="0" smtClean="0"/>
              <a:t>Ģimenes loceklis</a:t>
            </a:r>
          </a:p>
          <a:p>
            <a:pPr marL="330083" lvl="0" indent="-330083">
              <a:lnSpc>
                <a:spcPct val="120000"/>
              </a:lnSpc>
              <a:spcBef>
                <a:spcPts val="1400"/>
              </a:spcBef>
              <a:buFontTx/>
              <a:buAutoNum type="arabicPeriod"/>
              <a:defRPr sz="1800"/>
            </a:pPr>
            <a:endParaRPr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098" y="1768375"/>
            <a:ext cx="4106019" cy="5184719"/>
          </a:xfrm>
          <a:prstGeom prst="rect">
            <a:avLst/>
          </a:prstGeom>
        </p:spPr>
      </p:pic>
    </p:spTree>
    <p:extLst>
      <p:ext uri="{BB962C8B-B14F-4D97-AF65-F5344CB8AC3E}">
        <p14:creationId xmlns:p14="http://schemas.microsoft.com/office/powerpoint/2010/main" val="147544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Iespējas un vēlmes</a:t>
            </a:r>
            <a:endParaRPr lang="lv-LV" dirty="0"/>
          </a:p>
        </p:txBody>
      </p:sp>
      <p:sp>
        <p:nvSpPr>
          <p:cNvPr id="4" name="Shape 33"/>
          <p:cNvSpPr>
            <a:spLocks noGrp="1"/>
          </p:cNvSpPr>
          <p:nvPr>
            <p:ph type="body" idx="1"/>
          </p:nvPr>
        </p:nvSpPr>
        <p:spPr>
          <a:xfrm>
            <a:off x="790767" y="1624360"/>
            <a:ext cx="4373721" cy="5544616"/>
          </a:xfrm>
          <a:prstGeom prst="rect">
            <a:avLst/>
          </a:prstGeom>
        </p:spPr>
        <p:txBody>
          <a:bodyPr anchor="t"/>
          <a:lstStyle/>
          <a:p>
            <a:pPr marL="0" lvl="0" indent="0">
              <a:lnSpc>
                <a:spcPct val="120000"/>
              </a:lnSpc>
              <a:spcBef>
                <a:spcPts val="1400"/>
              </a:spcBef>
              <a:buSzTx/>
              <a:buNone/>
              <a:defRPr sz="1800"/>
            </a:pPr>
            <a:r>
              <a:rPr lang="lv-LV" sz="2600" dirty="0" smtClean="0">
                <a:latin typeface="Arial Bold"/>
                <a:ea typeface="Arial Bold"/>
                <a:cs typeface="Arial Bold"/>
                <a:sym typeface="Arial Bold"/>
              </a:rPr>
              <a:t>Iespējas / finanses</a:t>
            </a:r>
            <a:r>
              <a:rPr sz="2600" dirty="0" smtClean="0">
                <a:latin typeface="Arial Bold"/>
                <a:ea typeface="Arial Bold"/>
                <a:cs typeface="Arial Bold"/>
                <a:sym typeface="Arial Bold"/>
              </a:rPr>
              <a:t>: </a:t>
            </a:r>
          </a:p>
          <a:p>
            <a:pPr marL="330083" lvl="0" indent="-330083">
              <a:lnSpc>
                <a:spcPct val="120000"/>
              </a:lnSpc>
              <a:spcBef>
                <a:spcPts val="1400"/>
              </a:spcBef>
              <a:buFontTx/>
              <a:buAutoNum type="arabicPeriod"/>
              <a:defRPr sz="1800"/>
            </a:pPr>
            <a:r>
              <a:rPr lang="lv-LV" sz="2000" dirty="0" smtClean="0"/>
              <a:t>Iegāde</a:t>
            </a:r>
          </a:p>
          <a:p>
            <a:pPr marL="330083" lvl="0" indent="-330083">
              <a:lnSpc>
                <a:spcPct val="120000"/>
              </a:lnSpc>
              <a:spcBef>
                <a:spcPts val="1400"/>
              </a:spcBef>
              <a:buFontTx/>
              <a:buAutoNum type="arabicPeriod"/>
              <a:defRPr sz="1800"/>
            </a:pPr>
            <a:r>
              <a:rPr lang="lv-LV" sz="2000" dirty="0" smtClean="0"/>
              <a:t>Ekspluatācija</a:t>
            </a:r>
            <a:endParaRPr sz="2000" dirty="0"/>
          </a:p>
        </p:txBody>
      </p:sp>
      <p:sp>
        <p:nvSpPr>
          <p:cNvPr id="5" name="Shape 35"/>
          <p:cNvSpPr/>
          <p:nvPr/>
        </p:nvSpPr>
        <p:spPr>
          <a:xfrm>
            <a:off x="5565969" y="1624360"/>
            <a:ext cx="4373719" cy="55446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pPr lvl="0">
              <a:lnSpc>
                <a:spcPct val="120000"/>
              </a:lnSpc>
              <a:spcBef>
                <a:spcPts val="1400"/>
              </a:spcBef>
            </a:pPr>
            <a:r>
              <a:rPr lang="lv-LV" sz="2000" dirty="0" smtClean="0">
                <a:latin typeface="Arial Bold"/>
                <a:ea typeface="Arial Bold"/>
                <a:cs typeface="Arial Bold"/>
                <a:sym typeface="Arial Bold"/>
              </a:rPr>
              <a:t>Vēlmes</a:t>
            </a:r>
            <a:r>
              <a:rPr sz="2000" dirty="0" smtClean="0">
                <a:latin typeface="Arial Bold"/>
                <a:ea typeface="Arial Bold"/>
                <a:cs typeface="Arial Bold"/>
                <a:sym typeface="Arial Bold"/>
              </a:rPr>
              <a:t>:</a:t>
            </a:r>
            <a:endParaRPr sz="1600" dirty="0">
              <a:latin typeface="Calibri"/>
              <a:ea typeface="Calibri"/>
              <a:cs typeface="Calibri"/>
              <a:sym typeface="Calibri"/>
            </a:endParaRP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Zīmols (prestižs)</a:t>
            </a: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Automobiļa klase (komforts)</a:t>
            </a: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Izlaiduma gads (prestižs)</a:t>
            </a:r>
            <a:endParaRPr lang="lv-LV" sz="1600" dirty="0" smtClean="0">
              <a:solidFill>
                <a:srgbClr val="FF0000"/>
              </a:solidFill>
              <a:latin typeface="Arial"/>
              <a:ea typeface="Arial"/>
              <a:cs typeface="Arial"/>
              <a:sym typeface="Arial"/>
            </a:endParaRPr>
          </a:p>
          <a:p>
            <a:pPr marL="330083" lvl="0" indent="-330083">
              <a:lnSpc>
                <a:spcPct val="120000"/>
              </a:lnSpc>
              <a:spcBef>
                <a:spcPts val="600"/>
              </a:spcBef>
              <a:buSzPct val="100000"/>
              <a:buFont typeface="Arial"/>
              <a:buAutoNum type="arabicPeriod"/>
            </a:pPr>
            <a:r>
              <a:rPr lang="lv-LV" sz="1600" dirty="0" smtClean="0">
                <a:solidFill>
                  <a:schemeClr val="tx1"/>
                </a:solidFill>
                <a:latin typeface="Arial"/>
                <a:ea typeface="Arial"/>
                <a:cs typeface="Arial"/>
                <a:sym typeface="Arial"/>
              </a:rPr>
              <a:t>Nobraukums</a:t>
            </a:r>
            <a:r>
              <a:rPr lang="lv-LV" sz="1600" dirty="0">
                <a:solidFill>
                  <a:srgbClr val="FF0000"/>
                </a:solidFill>
                <a:latin typeface="Arial"/>
                <a:ea typeface="Arial"/>
                <a:cs typeface="Arial"/>
                <a:sym typeface="Arial"/>
              </a:rPr>
              <a:t> </a:t>
            </a:r>
            <a:r>
              <a:rPr lang="lv-LV" sz="1600" dirty="0" smtClean="0">
                <a:solidFill>
                  <a:schemeClr val="tx1"/>
                </a:solidFill>
                <a:latin typeface="Arial"/>
                <a:ea typeface="Arial"/>
                <a:cs typeface="Arial"/>
                <a:sym typeface="Arial"/>
              </a:rPr>
              <a:t>(par cik varēs pārdot)</a:t>
            </a:r>
            <a:endParaRPr lang="lv-LV" sz="1600" dirty="0" smtClean="0">
              <a:solidFill>
                <a:srgbClr val="FF0000"/>
              </a:solidFill>
              <a:latin typeface="Arial"/>
              <a:ea typeface="Arial"/>
              <a:cs typeface="Arial"/>
              <a:sym typeface="Arial"/>
            </a:endParaRP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Aprīkojums</a:t>
            </a: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Degvielas tips, patēriņš</a:t>
            </a: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Pārnesumkārbas veids</a:t>
            </a: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Cena</a:t>
            </a: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Krāsa</a:t>
            </a:r>
          </a:p>
          <a:p>
            <a:pPr marL="330083" lvl="0" indent="-330083">
              <a:lnSpc>
                <a:spcPct val="120000"/>
              </a:lnSpc>
              <a:spcBef>
                <a:spcPts val="600"/>
              </a:spcBef>
              <a:buSzPct val="100000"/>
              <a:buFont typeface="Arial"/>
              <a:buAutoNum type="arabicPeriod"/>
            </a:pPr>
            <a:r>
              <a:rPr lang="lv-LV" sz="1600" dirty="0" smtClean="0">
                <a:latin typeface="Arial"/>
                <a:ea typeface="Arial"/>
                <a:cs typeface="Arial"/>
                <a:sym typeface="Arial"/>
              </a:rPr>
              <a:t>…</a:t>
            </a:r>
          </a:p>
          <a:p>
            <a:pPr lvl="0">
              <a:lnSpc>
                <a:spcPct val="120000"/>
              </a:lnSpc>
              <a:spcBef>
                <a:spcPts val="600"/>
              </a:spcBef>
              <a:buSzPct val="100000"/>
            </a:pPr>
            <a:r>
              <a:rPr lang="lv-LV" sz="1600" dirty="0" smtClean="0">
                <a:latin typeface="Arial"/>
                <a:ea typeface="Arial"/>
                <a:cs typeface="Arial"/>
                <a:sym typeface="Arial"/>
              </a:rPr>
              <a:t>....    </a:t>
            </a:r>
          </a:p>
          <a:p>
            <a:pPr lvl="0">
              <a:lnSpc>
                <a:spcPct val="120000"/>
              </a:lnSpc>
              <a:spcBef>
                <a:spcPts val="600"/>
              </a:spcBef>
              <a:buSzPct val="100000"/>
            </a:pPr>
            <a:r>
              <a:rPr lang="lv-LV" sz="1600" dirty="0" smtClean="0">
                <a:latin typeface="Arial"/>
                <a:ea typeface="Arial"/>
                <a:cs typeface="Arial"/>
                <a:sym typeface="Arial"/>
              </a:rPr>
              <a:t>x     Dzīves cikla izmaksas???</a:t>
            </a:r>
          </a:p>
          <a:p>
            <a:pPr lvl="0">
              <a:lnSpc>
                <a:spcPct val="120000"/>
              </a:lnSpc>
              <a:spcBef>
                <a:spcPts val="600"/>
              </a:spcBef>
              <a:buSzPct val="100000"/>
            </a:pPr>
            <a:r>
              <a:rPr lang="lv-LV" sz="1600" dirty="0" err="1" smtClean="0">
                <a:latin typeface="Arial"/>
                <a:ea typeface="Arial"/>
                <a:cs typeface="Arial"/>
                <a:sym typeface="Arial"/>
              </a:rPr>
              <a:t>xx</a:t>
            </a:r>
            <a:r>
              <a:rPr lang="lv-LV" sz="1600" dirty="0" smtClean="0">
                <a:latin typeface="Arial"/>
                <a:ea typeface="Arial"/>
                <a:cs typeface="Arial"/>
                <a:sym typeface="Arial"/>
              </a:rPr>
              <a:t>   </a:t>
            </a:r>
            <a:r>
              <a:rPr lang="lv-LV" sz="1600" dirty="0" smtClean="0">
                <a:solidFill>
                  <a:schemeClr val="tx1"/>
                </a:solidFill>
                <a:latin typeface="Arial"/>
                <a:ea typeface="Arial"/>
                <a:cs typeface="Arial"/>
                <a:sym typeface="Arial"/>
              </a:rPr>
              <a:t>CO2???</a:t>
            </a:r>
          </a:p>
          <a:p>
            <a:pPr marL="330083" lvl="0" indent="-330083">
              <a:lnSpc>
                <a:spcPct val="120000"/>
              </a:lnSpc>
              <a:spcBef>
                <a:spcPts val="1400"/>
              </a:spcBef>
              <a:buSzPct val="100000"/>
              <a:buFont typeface="Arial"/>
              <a:buAutoNum type="arabicPeriod"/>
            </a:pPr>
            <a:endParaRPr lang="lv-LV" sz="1600" dirty="0" smtClean="0">
              <a:latin typeface="Arial"/>
              <a:ea typeface="Arial"/>
              <a:cs typeface="Arial"/>
              <a:sym typeface="Arial"/>
            </a:endParaRPr>
          </a:p>
          <a:p>
            <a:pPr marL="330083" lvl="0" indent="-330083">
              <a:lnSpc>
                <a:spcPct val="120000"/>
              </a:lnSpc>
              <a:spcBef>
                <a:spcPts val="1400"/>
              </a:spcBef>
              <a:buSzPct val="100000"/>
              <a:buFont typeface="Arial"/>
              <a:buAutoNum type="arabicPeriod"/>
            </a:pPr>
            <a:endParaRPr sz="1600" dirty="0">
              <a:latin typeface="Arial"/>
              <a:ea typeface="Arial"/>
              <a:cs typeface="Arial"/>
              <a:sym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30" y="5562371"/>
            <a:ext cx="4680520" cy="1534597"/>
          </a:xfrm>
          <a:prstGeom prst="rect">
            <a:avLst/>
          </a:prstGeom>
        </p:spPr>
      </p:pic>
      <p:sp>
        <p:nvSpPr>
          <p:cNvPr id="3" name="Down Arrow 2"/>
          <p:cNvSpPr/>
          <p:nvPr/>
        </p:nvSpPr>
        <p:spPr>
          <a:xfrm>
            <a:off x="9324363" y="1840385"/>
            <a:ext cx="1058376" cy="4032448"/>
          </a:xfrm>
          <a:prstGeom prst="downArrow">
            <a:avLst/>
          </a:prstGeom>
          <a:gradFill>
            <a:gsLst>
              <a:gs pos="0">
                <a:schemeClr val="accent1">
                  <a:tint val="66000"/>
                  <a:satMod val="160000"/>
                </a:schemeClr>
              </a:gs>
              <a:gs pos="94577">
                <a:srgbClr val="D7E1F2"/>
              </a:gs>
              <a:gs pos="43000">
                <a:schemeClr val="accent1">
                  <a:tint val="44500"/>
                  <a:satMod val="160000"/>
                </a:schemeClr>
              </a:gs>
              <a:gs pos="100000">
                <a:schemeClr val="accent1">
                  <a:tint val="23500"/>
                  <a:satMod val="160000"/>
                </a:schemeClr>
              </a:gs>
            </a:gsLst>
            <a:lin ang="5400000" scaled="0"/>
          </a:gradFill>
          <a:ln w="15875" cap="flat">
            <a:solidFill>
              <a:srgbClr val="4F81BD"/>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50461" tIns="50461" rIns="50461" bIns="50461"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lv-LV" sz="2800" b="1" i="0" u="none" strike="noStrike" cap="none" spc="0" normalizeH="0" baseline="0" dirty="0" smtClean="0">
                <a:ln>
                  <a:noFill/>
                </a:ln>
                <a:solidFill>
                  <a:srgbClr val="0070C0"/>
                </a:solidFill>
                <a:effectLst/>
                <a:uFillTx/>
                <a:latin typeface="+mj-lt"/>
                <a:ea typeface="+mj-ea"/>
                <a:cs typeface="+mj-cs"/>
                <a:sym typeface="Helvetica"/>
              </a:rPr>
              <a:t>Sapnis turpinās   </a:t>
            </a:r>
            <a:endParaRPr kumimoji="0" lang="lv-LV" sz="2800" b="1" i="0" u="none" strike="noStrike" cap="none" spc="0" normalizeH="0" baseline="0" dirty="0">
              <a:ln>
                <a:noFill/>
              </a:ln>
              <a:solidFill>
                <a:srgbClr val="0070C0"/>
              </a:solidFill>
              <a:effectLst/>
              <a:uFillTx/>
              <a:latin typeface="+mj-lt"/>
              <a:ea typeface="+mj-ea"/>
              <a:cs typeface="+mj-cs"/>
              <a:sym typeface="Helvetica"/>
            </a:endParaRPr>
          </a:p>
        </p:txBody>
      </p:sp>
    </p:spTree>
    <p:extLst>
      <p:ext uri="{BB962C8B-B14F-4D97-AF65-F5344CB8AC3E}">
        <p14:creationId xmlns:p14="http://schemas.microsoft.com/office/powerpoint/2010/main" val="1481581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Effect transition="in" filter="fade">
                                      <p:cBhvr>
                                        <p:cTn id="63" dur="1000"/>
                                        <p:tgtEl>
                                          <p:spTgt spid="5">
                                            <p:txEl>
                                              <p:pRg st="5" end="5"/>
                                            </p:txEl>
                                          </p:spTgt>
                                        </p:tgtEl>
                                      </p:cBhvr>
                                    </p:animEffect>
                                    <p:anim calcmode="lin" valueType="num">
                                      <p:cBhvr>
                                        <p:cTn id="6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1000"/>
                                        <p:tgtEl>
                                          <p:spTgt spid="5">
                                            <p:txEl>
                                              <p:pRg st="6" end="6"/>
                                            </p:txEl>
                                          </p:spTgt>
                                        </p:tgtEl>
                                      </p:cBhvr>
                                    </p:animEffect>
                                    <p:anim calcmode="lin" valueType="num">
                                      <p:cBhvr>
                                        <p:cTn id="7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1000"/>
                                        <p:tgtEl>
                                          <p:spTgt spid="5">
                                            <p:txEl>
                                              <p:pRg st="7" end="7"/>
                                            </p:txEl>
                                          </p:spTgt>
                                        </p:tgtEl>
                                      </p:cBhvr>
                                    </p:animEffect>
                                    <p:anim calcmode="lin" valueType="num">
                                      <p:cBhvr>
                                        <p:cTn id="7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fade">
                                      <p:cBhvr>
                                        <p:cTn id="84" dur="1000"/>
                                        <p:tgtEl>
                                          <p:spTgt spid="5">
                                            <p:txEl>
                                              <p:pRg st="8" end="8"/>
                                            </p:txEl>
                                          </p:spTgt>
                                        </p:tgtEl>
                                      </p:cBhvr>
                                    </p:animEffect>
                                    <p:anim calcmode="lin" valueType="num">
                                      <p:cBhvr>
                                        <p:cTn id="8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9" end="9"/>
                                            </p:txEl>
                                          </p:spTgt>
                                        </p:tgtEl>
                                        <p:attrNameLst>
                                          <p:attrName>style.visibility</p:attrName>
                                        </p:attrNameLst>
                                      </p:cBhvr>
                                      <p:to>
                                        <p:strVal val="visible"/>
                                      </p:to>
                                    </p:set>
                                    <p:animEffect transition="in" filter="fade">
                                      <p:cBhvr>
                                        <p:cTn id="91" dur="1000"/>
                                        <p:tgtEl>
                                          <p:spTgt spid="5">
                                            <p:txEl>
                                              <p:pRg st="9" end="9"/>
                                            </p:txEl>
                                          </p:spTgt>
                                        </p:tgtEl>
                                      </p:cBhvr>
                                    </p:animEffect>
                                    <p:anim calcmode="lin" valueType="num">
                                      <p:cBhvr>
                                        <p:cTn id="9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10" end="10"/>
                                            </p:txEl>
                                          </p:spTgt>
                                        </p:tgtEl>
                                        <p:attrNameLst>
                                          <p:attrName>style.visibility</p:attrName>
                                        </p:attrNameLst>
                                      </p:cBhvr>
                                      <p:to>
                                        <p:strVal val="visible"/>
                                      </p:to>
                                    </p:set>
                                    <p:animEffect transition="in" filter="fade">
                                      <p:cBhvr>
                                        <p:cTn id="98" dur="1000"/>
                                        <p:tgtEl>
                                          <p:spTgt spid="5">
                                            <p:txEl>
                                              <p:pRg st="10" end="10"/>
                                            </p:txEl>
                                          </p:spTgt>
                                        </p:tgtEl>
                                      </p:cBhvr>
                                    </p:animEffect>
                                    <p:anim calcmode="lin" valueType="num">
                                      <p:cBhvr>
                                        <p:cTn id="9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
                                            <p:txEl>
                                              <p:pRg st="11" end="11"/>
                                            </p:txEl>
                                          </p:spTgt>
                                        </p:tgtEl>
                                        <p:attrNameLst>
                                          <p:attrName>style.visibility</p:attrName>
                                        </p:attrNameLst>
                                      </p:cBhvr>
                                      <p:to>
                                        <p:strVal val="visible"/>
                                      </p:to>
                                    </p:set>
                                    <p:animEffect transition="in" filter="fade">
                                      <p:cBhvr>
                                        <p:cTn id="105" dur="1000"/>
                                        <p:tgtEl>
                                          <p:spTgt spid="5">
                                            <p:txEl>
                                              <p:pRg st="11" end="11"/>
                                            </p:txEl>
                                          </p:spTgt>
                                        </p:tgtEl>
                                      </p:cBhvr>
                                    </p:animEffect>
                                    <p:anim calcmode="lin" valueType="num">
                                      <p:cBhvr>
                                        <p:cTn id="106"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
                                            <p:txEl>
                                              <p:pRg st="12" end="12"/>
                                            </p:txEl>
                                          </p:spTgt>
                                        </p:tgtEl>
                                        <p:attrNameLst>
                                          <p:attrName>style.visibility</p:attrName>
                                        </p:attrNameLst>
                                      </p:cBhvr>
                                      <p:to>
                                        <p:strVal val="visible"/>
                                      </p:to>
                                    </p:set>
                                    <p:animEffect transition="in" filter="fade">
                                      <p:cBhvr>
                                        <p:cTn id="112" dur="1000"/>
                                        <p:tgtEl>
                                          <p:spTgt spid="5">
                                            <p:txEl>
                                              <p:pRg st="12" end="12"/>
                                            </p:txEl>
                                          </p:spTgt>
                                        </p:tgtEl>
                                      </p:cBhvr>
                                    </p:animEffect>
                                    <p:anim calcmode="lin" valueType="num">
                                      <p:cBhvr>
                                        <p:cTn id="113"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114"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
                                            <p:txEl>
                                              <p:pRg st="13" end="13"/>
                                            </p:txEl>
                                          </p:spTgt>
                                        </p:tgtEl>
                                        <p:attrNameLst>
                                          <p:attrName>style.visibility</p:attrName>
                                        </p:attrNameLst>
                                      </p:cBhvr>
                                      <p:to>
                                        <p:strVal val="visible"/>
                                      </p:to>
                                    </p:set>
                                    <p:animEffect transition="in" filter="fade">
                                      <p:cBhvr>
                                        <p:cTn id="119" dur="1000"/>
                                        <p:tgtEl>
                                          <p:spTgt spid="5">
                                            <p:txEl>
                                              <p:pRg st="13" end="13"/>
                                            </p:txEl>
                                          </p:spTgt>
                                        </p:tgtEl>
                                      </p:cBhvr>
                                    </p:animEffect>
                                    <p:anim calcmode="lin" valueType="num">
                                      <p:cBhvr>
                                        <p:cTn id="120"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21"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0" presetClass="entr" presetSubtype="0" fill="hold" grpId="0" nodeType="click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wedge">
                                      <p:cBhvr>
                                        <p:cTn id="1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
          <p:cNvSpPr>
            <a:spLocks noGrp="1"/>
          </p:cNvSpPr>
          <p:nvPr>
            <p:ph type="title"/>
          </p:nvPr>
        </p:nvSpPr>
        <p:spPr>
          <a:xfrm>
            <a:off x="765298" y="400073"/>
            <a:ext cx="6971442" cy="993857"/>
          </a:xfrm>
          <a:prstGeom prst="rect">
            <a:avLst/>
          </a:prstGeom>
        </p:spPr>
        <p:txBody>
          <a:bodyPr>
            <a:normAutofit/>
          </a:bodyPr>
          <a:lstStyle>
            <a:lvl1pPr>
              <a:lnSpc>
                <a:spcPct val="120000"/>
              </a:lnSpc>
            </a:lvl1pPr>
          </a:lstStyle>
          <a:p>
            <a:pPr lvl="0">
              <a:defRPr sz="1800">
                <a:solidFill>
                  <a:srgbClr val="000000"/>
                </a:solidFill>
              </a:defRPr>
            </a:pPr>
            <a:r>
              <a:rPr lang="lv-LV" altLang="lv-LV" sz="3200" dirty="0" smtClean="0">
                <a:solidFill>
                  <a:schemeClr val="bg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CO2 izmešu segmenti </a:t>
            </a:r>
            <a:r>
              <a:rPr lang="lv-LV" altLang="lv-LV" sz="3200" dirty="0" err="1" smtClean="0">
                <a:solidFill>
                  <a:schemeClr val="bg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Latvjā</a:t>
            </a:r>
            <a:endParaRPr sz="3200" dirty="0">
              <a:solidFill>
                <a:schemeClr val="bg1"/>
              </a:solidFill>
              <a:latin typeface="Arial Bold" panose="020B0704020202020204" pitchFamily="34" charset="0"/>
              <a:cs typeface="Arial Bold" panose="020B0704020202020204" pitchFamily="34" charset="0"/>
            </a:endParaRPr>
          </a:p>
        </p:txBody>
      </p:sp>
      <p:sp>
        <p:nvSpPr>
          <p:cNvPr id="5" name="Shape 25"/>
          <p:cNvSpPr>
            <a:spLocks noGrp="1"/>
          </p:cNvSpPr>
          <p:nvPr>
            <p:ph type="sldNum" sz="quarter" idx="2"/>
          </p:nvPr>
        </p:nvSpPr>
        <p:spPr>
          <a:xfrm>
            <a:off x="9799294" y="7078129"/>
            <a:ext cx="711075" cy="298309"/>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1300"/>
            </a:lvl1pPr>
          </a:lstStyle>
          <a:p>
            <a:pPr lvl="0">
              <a:defRPr sz="1800"/>
            </a:pPr>
            <a:fld id="{86CB4B4D-7CA3-9044-876B-883B54F8677D}" type="slidenum">
              <a:rPr sz="1300"/>
              <a:t>6</a:t>
            </a:fld>
            <a:endParaRPr sz="1300"/>
          </a:p>
        </p:txBody>
      </p:sp>
      <p:sp>
        <p:nvSpPr>
          <p:cNvPr id="6" name="Rectangle 2"/>
          <p:cNvSpPr txBox="1">
            <a:spLocks noChangeArrowheads="1"/>
          </p:cNvSpPr>
          <p:nvPr/>
        </p:nvSpPr>
        <p:spPr bwMode="auto">
          <a:xfrm>
            <a:off x="655638" y="7060480"/>
            <a:ext cx="9070975" cy="256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8" charset="0"/>
              <a:defRPr sz="3200">
                <a:solidFill>
                  <a:srgbClr val="000000"/>
                </a:solidFill>
                <a:latin typeface="+mn-lt"/>
                <a:ea typeface="Arial Unicode MS"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Arial Unicode MS" pitchFamily="34" charset="-128"/>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Arial Unicode MS" pitchFamily="34" charset="-128"/>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pitchFamily="34" charset="-128"/>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pitchFamily="34" charset="-128"/>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pPr marL="0" indent="0" eaLnBrk="1">
              <a:lnSpc>
                <a:spcPct val="100000"/>
              </a:lnSpc>
              <a:spcBef>
                <a:spcPts val="1200"/>
              </a:spcBef>
              <a:spcAft>
                <a:spcPts val="0"/>
              </a:spcAft>
            </a:pPr>
            <a:r>
              <a:rPr lang="lv-LV" altLang="lv-LV" sz="1200" kern="0" dirty="0" smtClean="0">
                <a:solidFill>
                  <a:schemeClr val="tx1"/>
                </a:solidFill>
                <a:latin typeface="Arial" panose="020B0604020202020204" pitchFamily="34" charset="0"/>
                <a:cs typeface="Arial" panose="020B0604020202020204" pitchFamily="34" charset="0"/>
              </a:rPr>
              <a:t>* VARAM prezentācijas materiāls «Emisijas un enerģētikas politika 2030»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594" y="1610999"/>
            <a:ext cx="7992888" cy="528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a:endCxn id="16" idx="2"/>
          </p:cNvCxnSpPr>
          <p:nvPr/>
        </p:nvCxnSpPr>
        <p:spPr>
          <a:xfrm flipV="1">
            <a:off x="1248594" y="4353832"/>
            <a:ext cx="8883525" cy="6834"/>
          </a:xfrm>
          <a:prstGeom prst="line">
            <a:avLst/>
          </a:prstGeom>
          <a:noFill/>
          <a:ln w="25400" cap="flat">
            <a:solidFill>
              <a:srgbClr val="4F81BD"/>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8" name="Straight Connector 7"/>
          <p:cNvCxnSpPr/>
          <p:nvPr/>
        </p:nvCxnSpPr>
        <p:spPr>
          <a:xfrm flipV="1">
            <a:off x="1248594" y="4000625"/>
            <a:ext cx="7992888" cy="1"/>
          </a:xfrm>
          <a:prstGeom prst="line">
            <a:avLst/>
          </a:prstGeom>
          <a:noFill/>
          <a:ln w="25400" cap="flat">
            <a:solidFill>
              <a:srgbClr val="4F81BD"/>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9" name="Straight Connector 8"/>
          <p:cNvCxnSpPr/>
          <p:nvPr/>
        </p:nvCxnSpPr>
        <p:spPr>
          <a:xfrm>
            <a:off x="1248594" y="3856611"/>
            <a:ext cx="8478019" cy="0"/>
          </a:xfrm>
          <a:prstGeom prst="line">
            <a:avLst/>
          </a:prstGeom>
          <a:noFill/>
          <a:ln w="25400" cap="flat">
            <a:solidFill>
              <a:srgbClr val="4F81BD"/>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cxnSp>
        <p:nvCxnSpPr>
          <p:cNvPr id="10" name="Straight Connector 9"/>
          <p:cNvCxnSpPr>
            <a:endCxn id="16" idx="0"/>
          </p:cNvCxnSpPr>
          <p:nvPr/>
        </p:nvCxnSpPr>
        <p:spPr>
          <a:xfrm flipV="1">
            <a:off x="1248594" y="3201706"/>
            <a:ext cx="8883525" cy="6834"/>
          </a:xfrm>
          <a:prstGeom prst="line">
            <a:avLst/>
          </a:prstGeom>
          <a:noFill/>
          <a:ln w="25400" cap="flat">
            <a:solidFill>
              <a:srgbClr val="4F81BD"/>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cxnSp>
      <p:sp>
        <p:nvSpPr>
          <p:cNvPr id="14" name="Right Brace 13"/>
          <p:cNvSpPr/>
          <p:nvPr/>
        </p:nvSpPr>
        <p:spPr>
          <a:xfrm>
            <a:off x="9240515" y="4000624"/>
            <a:ext cx="197099" cy="360039"/>
          </a:xfrm>
          <a:prstGeom prst="rightBrace">
            <a:avLst/>
          </a:prstGeom>
          <a:noFill/>
          <a:ln w="25400" cap="flat">
            <a:solidFill>
              <a:schemeClr val="tx1"/>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endParaRPr>
          </a:p>
        </p:txBody>
      </p:sp>
      <p:sp>
        <p:nvSpPr>
          <p:cNvPr id="15" name="Right Brace 14"/>
          <p:cNvSpPr/>
          <p:nvPr/>
        </p:nvSpPr>
        <p:spPr>
          <a:xfrm>
            <a:off x="9728324" y="3856612"/>
            <a:ext cx="197099" cy="504054"/>
          </a:xfrm>
          <a:prstGeom prst="rightBrace">
            <a:avLst/>
          </a:prstGeom>
          <a:noFill/>
          <a:ln w="25400" cap="flat">
            <a:solidFill>
              <a:schemeClr val="tx1"/>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endParaRPr>
          </a:p>
        </p:txBody>
      </p:sp>
      <p:sp>
        <p:nvSpPr>
          <p:cNvPr id="16" name="Right Brace 15"/>
          <p:cNvSpPr/>
          <p:nvPr/>
        </p:nvSpPr>
        <p:spPr>
          <a:xfrm>
            <a:off x="10132119" y="3201706"/>
            <a:ext cx="197099" cy="1152126"/>
          </a:xfrm>
          <a:prstGeom prst="rightBrace">
            <a:avLst/>
          </a:prstGeom>
          <a:noFill/>
          <a:ln w="25400" cap="flat">
            <a:solidFill>
              <a:schemeClr val="tx1"/>
            </a:solid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endParaRPr>
          </a:p>
        </p:txBody>
      </p:sp>
      <p:sp>
        <p:nvSpPr>
          <p:cNvPr id="23" name="TextBox 22"/>
          <p:cNvSpPr txBox="1"/>
          <p:nvPr/>
        </p:nvSpPr>
        <p:spPr>
          <a:xfrm>
            <a:off x="9439437" y="4021178"/>
            <a:ext cx="504056" cy="317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461" tIns="50461" rIns="50461" bIns="50461"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lv-LV" sz="1400" b="0" i="0" u="none" strike="noStrike" cap="none" spc="0" normalizeH="0" baseline="0" dirty="0" smtClean="0">
                <a:ln>
                  <a:noFill/>
                </a:ln>
                <a:solidFill>
                  <a:srgbClr val="000000"/>
                </a:solidFill>
                <a:effectLst/>
                <a:uFillTx/>
                <a:latin typeface="+mj-lt"/>
                <a:ea typeface="+mj-ea"/>
                <a:cs typeface="+mj-cs"/>
                <a:sym typeface="Helvetica"/>
              </a:rPr>
              <a:t>1.4</a:t>
            </a:r>
            <a:endParaRPr kumimoji="0" lang="lv-LV" sz="1400" b="0" i="0" u="none" strike="noStrike" cap="none" spc="0" normalizeH="0" baseline="0" dirty="0">
              <a:ln>
                <a:noFill/>
              </a:ln>
              <a:solidFill>
                <a:srgbClr val="000000"/>
              </a:solidFill>
              <a:effectLst/>
              <a:uFillTx/>
              <a:latin typeface="+mj-lt"/>
              <a:ea typeface="+mj-ea"/>
              <a:cs typeface="+mj-cs"/>
              <a:sym typeface="Helvetica"/>
            </a:endParaRPr>
          </a:p>
        </p:txBody>
      </p:sp>
      <p:sp>
        <p:nvSpPr>
          <p:cNvPr id="24" name="TextBox 23"/>
          <p:cNvSpPr txBox="1"/>
          <p:nvPr/>
        </p:nvSpPr>
        <p:spPr>
          <a:xfrm>
            <a:off x="9902797" y="3949963"/>
            <a:ext cx="504056" cy="317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461" tIns="50461" rIns="50461" bIns="50461"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lv-LV" sz="1400" b="0" i="0" u="none" strike="noStrike" cap="none" spc="0" normalizeH="0" baseline="0" dirty="0" smtClean="0">
                <a:ln>
                  <a:noFill/>
                </a:ln>
                <a:solidFill>
                  <a:srgbClr val="000000"/>
                </a:solidFill>
                <a:effectLst/>
                <a:uFillTx/>
                <a:latin typeface="+mj-lt"/>
                <a:ea typeface="+mj-ea"/>
                <a:cs typeface="+mj-cs"/>
                <a:sym typeface="Helvetica"/>
              </a:rPr>
              <a:t>1.8</a:t>
            </a:r>
            <a:endParaRPr kumimoji="0" lang="lv-LV" sz="1400" b="0" i="0" u="none" strike="noStrike" cap="none" spc="0" normalizeH="0" baseline="0" dirty="0">
              <a:ln>
                <a:noFill/>
              </a:ln>
              <a:solidFill>
                <a:srgbClr val="000000"/>
              </a:solidFill>
              <a:effectLst/>
              <a:uFillTx/>
              <a:latin typeface="+mj-lt"/>
              <a:ea typeface="+mj-ea"/>
              <a:cs typeface="+mj-cs"/>
              <a:sym typeface="Helvetica"/>
            </a:endParaRPr>
          </a:p>
        </p:txBody>
      </p:sp>
      <p:sp>
        <p:nvSpPr>
          <p:cNvPr id="25" name="TextBox 24"/>
          <p:cNvSpPr txBox="1"/>
          <p:nvPr/>
        </p:nvSpPr>
        <p:spPr>
          <a:xfrm>
            <a:off x="10329218" y="3619093"/>
            <a:ext cx="504056" cy="3173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461" tIns="50461" rIns="50461" bIns="50461"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lv-LV" sz="1400" b="0" i="0" u="none" strike="noStrike" cap="none" spc="0" normalizeH="0" baseline="0" dirty="0" smtClean="0">
                <a:ln>
                  <a:noFill/>
                </a:ln>
                <a:solidFill>
                  <a:srgbClr val="000000"/>
                </a:solidFill>
                <a:effectLst/>
                <a:uFillTx/>
                <a:latin typeface="+mj-lt"/>
                <a:ea typeface="+mj-ea"/>
                <a:cs typeface="+mj-cs"/>
                <a:sym typeface="Helvetica"/>
              </a:rPr>
              <a:t>4.5</a:t>
            </a:r>
            <a:endParaRPr kumimoji="0" lang="lv-LV" sz="14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497176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6" grpId="0" animBg="1"/>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5299" y="322122"/>
            <a:ext cx="6971442" cy="1149758"/>
          </a:xfrm>
        </p:spPr>
        <p:txBody>
          <a:bodyPr/>
          <a:lstStyle/>
          <a:p>
            <a:r>
              <a:rPr lang="lv-LV" dirty="0" smtClean="0"/>
              <a:t>Zaļš autoparks</a:t>
            </a:r>
            <a:endParaRPr lang="lv-LV" dirty="0"/>
          </a:p>
        </p:txBody>
      </p:sp>
      <p:sp>
        <p:nvSpPr>
          <p:cNvPr id="5" name="Shape 33"/>
          <p:cNvSpPr>
            <a:spLocks noGrp="1"/>
          </p:cNvSpPr>
          <p:nvPr>
            <p:ph type="body" idx="1"/>
          </p:nvPr>
        </p:nvSpPr>
        <p:spPr>
          <a:xfrm>
            <a:off x="672530" y="1624360"/>
            <a:ext cx="5328592" cy="5544616"/>
          </a:xfrm>
          <a:prstGeom prst="rect">
            <a:avLst/>
          </a:prstGeom>
        </p:spPr>
        <p:txBody>
          <a:bodyPr anchor="t">
            <a:normAutofit fontScale="92500" lnSpcReduction="20000"/>
          </a:bodyPr>
          <a:lstStyle/>
          <a:p>
            <a:pPr marL="0" lvl="0" indent="0">
              <a:lnSpc>
                <a:spcPct val="120000"/>
              </a:lnSpc>
              <a:spcBef>
                <a:spcPts val="1400"/>
              </a:spcBef>
              <a:buSzTx/>
              <a:buNone/>
              <a:defRPr sz="1800"/>
            </a:pPr>
            <a:r>
              <a:rPr lang="lv-LV" sz="2600" dirty="0" smtClean="0">
                <a:latin typeface="Arial Bold"/>
                <a:ea typeface="Arial Bold"/>
                <a:cs typeface="Arial Bold"/>
                <a:sym typeface="Arial Bold"/>
              </a:rPr>
              <a:t>Priekšnosacījumi un fakti</a:t>
            </a:r>
            <a:endParaRPr sz="2600" dirty="0" smtClean="0">
              <a:latin typeface="Arial Bold"/>
              <a:ea typeface="Arial Bold"/>
              <a:cs typeface="Arial Bold"/>
              <a:sym typeface="Arial Bold"/>
            </a:endParaRPr>
          </a:p>
          <a:p>
            <a:pPr lvl="0">
              <a:spcBef>
                <a:spcPts val="1200"/>
              </a:spcBef>
              <a:buFont typeface="Wingdings" panose="05000000000000000000" pitchFamily="2" charset="2"/>
              <a:buChar char="Ø"/>
              <a:defRPr sz="1800"/>
            </a:pPr>
            <a:r>
              <a:rPr lang="lv-LV" sz="2200" dirty="0" smtClean="0"/>
              <a:t>EU 10 gadu laikā CO2 samazinājums &gt;20%</a:t>
            </a:r>
          </a:p>
          <a:p>
            <a:pPr lvl="0">
              <a:spcBef>
                <a:spcPts val="1200"/>
              </a:spcBef>
              <a:buFont typeface="Wingdings" panose="05000000000000000000" pitchFamily="2" charset="2"/>
              <a:buChar char="Ø"/>
              <a:defRPr sz="1800"/>
            </a:pPr>
            <a:r>
              <a:rPr lang="lv-LV" sz="2200" dirty="0" smtClean="0"/>
              <a:t>LV mini, mazā, kompaktā – 2x mazāka daļa</a:t>
            </a:r>
          </a:p>
          <a:p>
            <a:pPr lvl="0">
              <a:spcBef>
                <a:spcPts val="1200"/>
              </a:spcBef>
              <a:buFont typeface="Wingdings" panose="05000000000000000000" pitchFamily="2" charset="2"/>
              <a:buChar char="Ø"/>
              <a:defRPr sz="1800"/>
            </a:pPr>
            <a:r>
              <a:rPr lang="lv-LV" sz="2200" dirty="0" smtClean="0"/>
              <a:t>LV SUV – 3x lielāka daļa</a:t>
            </a:r>
          </a:p>
          <a:p>
            <a:pPr>
              <a:spcBef>
                <a:spcPts val="1200"/>
              </a:spcBef>
              <a:buFont typeface="Wingdings" panose="05000000000000000000" pitchFamily="2" charset="2"/>
              <a:buChar char="Ø"/>
              <a:defRPr sz="1800"/>
            </a:pPr>
            <a:r>
              <a:rPr lang="lv-LV" sz="2200" dirty="0" smtClean="0"/>
              <a:t>Mini </a:t>
            </a:r>
            <a:r>
              <a:rPr lang="lv-LV" sz="2200" dirty="0" err="1" smtClean="0"/>
              <a:t>vs</a:t>
            </a:r>
            <a:r>
              <a:rPr lang="lv-LV" sz="2200" dirty="0" smtClean="0"/>
              <a:t> kompaktā klases CO2 +18%</a:t>
            </a:r>
            <a:endParaRPr lang="lv-LV" sz="2200" dirty="0"/>
          </a:p>
          <a:p>
            <a:pPr>
              <a:spcBef>
                <a:spcPts val="1200"/>
              </a:spcBef>
              <a:buFont typeface="Wingdings" panose="05000000000000000000" pitchFamily="2" charset="2"/>
              <a:buChar char="Ø"/>
              <a:defRPr sz="1800"/>
            </a:pPr>
            <a:r>
              <a:rPr lang="lv-LV" sz="2200" dirty="0" smtClean="0"/>
              <a:t>Kompaktā </a:t>
            </a:r>
            <a:r>
              <a:rPr lang="lv-LV" sz="2200" dirty="0" err="1" smtClean="0"/>
              <a:t>vs</a:t>
            </a:r>
            <a:r>
              <a:rPr lang="lv-LV" sz="2200" dirty="0" smtClean="0"/>
              <a:t> SUV CO2 + 23%</a:t>
            </a:r>
            <a:endParaRPr lang="lv-LV" sz="2200" dirty="0"/>
          </a:p>
          <a:p>
            <a:pPr>
              <a:spcBef>
                <a:spcPts val="1200"/>
              </a:spcBef>
              <a:buFont typeface="Wingdings" panose="05000000000000000000" pitchFamily="2" charset="2"/>
              <a:buChar char="Ø"/>
              <a:defRPr sz="1800"/>
            </a:pPr>
            <a:r>
              <a:rPr lang="lv-LV" sz="2200" dirty="0" smtClean="0"/>
              <a:t>1x reģistrāciju </a:t>
            </a:r>
            <a:r>
              <a:rPr lang="lv-LV" sz="2200" dirty="0" err="1" smtClean="0"/>
              <a:t>vid</a:t>
            </a:r>
            <a:r>
              <a:rPr lang="lv-LV" sz="2200" dirty="0" smtClean="0"/>
              <a:t> vecums 10 gadi</a:t>
            </a:r>
          </a:p>
          <a:p>
            <a:pPr>
              <a:spcBef>
                <a:spcPts val="1200"/>
              </a:spcBef>
              <a:buFont typeface="Wingdings" panose="05000000000000000000" pitchFamily="2" charset="2"/>
              <a:buChar char="Ø"/>
              <a:defRPr sz="1800"/>
            </a:pPr>
            <a:r>
              <a:rPr lang="lv-LV" sz="2200" dirty="0" smtClean="0"/>
              <a:t>1x reģistrāciju jauni a/m tikai 20%</a:t>
            </a:r>
          </a:p>
          <a:p>
            <a:pPr>
              <a:spcBef>
                <a:spcPts val="1200"/>
              </a:spcBef>
              <a:buFont typeface="Wingdings" panose="05000000000000000000" pitchFamily="2" charset="2"/>
              <a:buChar char="Ø"/>
              <a:defRPr sz="1800"/>
            </a:pPr>
            <a:r>
              <a:rPr lang="lv-LV" sz="2200" dirty="0" smtClean="0"/>
              <a:t>Autoparka nomaiņa 10-12 gadi</a:t>
            </a:r>
          </a:p>
          <a:p>
            <a:pPr>
              <a:spcBef>
                <a:spcPts val="1200"/>
              </a:spcBef>
              <a:buFont typeface="Wingdings" panose="05000000000000000000" pitchFamily="2" charset="2"/>
              <a:buChar char="Ø"/>
              <a:defRPr sz="1800"/>
            </a:pPr>
            <a:r>
              <a:rPr lang="lv-LV" sz="2200" dirty="0" smtClean="0"/>
              <a:t>Lieli </a:t>
            </a:r>
            <a:r>
              <a:rPr lang="lv-LV" sz="2200" dirty="0"/>
              <a:t>CO2 izmeši – 230 g/km</a:t>
            </a:r>
          </a:p>
          <a:p>
            <a:pPr>
              <a:spcBef>
                <a:spcPts val="1200"/>
              </a:spcBef>
              <a:buFont typeface="Wingdings" panose="05000000000000000000" pitchFamily="2" charset="2"/>
              <a:buChar char="Ø"/>
              <a:defRPr sz="1800"/>
            </a:pPr>
            <a:r>
              <a:rPr lang="lv-LV" sz="2200" dirty="0"/>
              <a:t>Lieli cieto daļiņu izmeši</a:t>
            </a:r>
          </a:p>
          <a:p>
            <a:pPr>
              <a:spcBef>
                <a:spcPts val="1200"/>
              </a:spcBef>
              <a:buFont typeface="Wingdings" panose="05000000000000000000" pitchFamily="2" charset="2"/>
              <a:buChar char="Ø"/>
              <a:defRPr sz="1800"/>
            </a:pPr>
            <a:r>
              <a:rPr lang="lv-LV" sz="2200" dirty="0"/>
              <a:t>Slikti kopts un remontēts</a:t>
            </a:r>
          </a:p>
          <a:p>
            <a:pPr>
              <a:spcBef>
                <a:spcPts val="1200"/>
              </a:spcBef>
              <a:buFont typeface="Wingdings" panose="05000000000000000000" pitchFamily="2" charset="2"/>
              <a:buChar char="Ø"/>
              <a:defRPr sz="1800"/>
            </a:pPr>
            <a:r>
              <a:rPr lang="lv-LV" sz="2200" dirty="0"/>
              <a:t>Demontētas izmešus samazinošas sistēmas</a:t>
            </a:r>
          </a:p>
          <a:p>
            <a:pPr>
              <a:spcBef>
                <a:spcPts val="1200"/>
              </a:spcBef>
              <a:buFont typeface="Wingdings" panose="05000000000000000000" pitchFamily="2" charset="2"/>
              <a:buChar char="Ø"/>
              <a:defRPr sz="1800"/>
            </a:pPr>
            <a:endParaRPr lang="lv-LV" sz="2200" dirty="0" smtClean="0"/>
          </a:p>
        </p:txBody>
      </p:sp>
      <p:graphicFrame>
        <p:nvGraphicFramePr>
          <p:cNvPr id="6" name="Diagram 5"/>
          <p:cNvGraphicFramePr/>
          <p:nvPr>
            <p:extLst>
              <p:ext uri="{D42A27DB-BD31-4B8C-83A1-F6EECF244321}">
                <p14:modId xmlns:p14="http://schemas.microsoft.com/office/powerpoint/2010/main" val="3532011950"/>
              </p:ext>
            </p:extLst>
          </p:nvPr>
        </p:nvGraphicFramePr>
        <p:xfrm>
          <a:off x="3840882" y="1624360"/>
          <a:ext cx="7137400" cy="4758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060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 calcmode="lin" valueType="num">
                                      <p:cBhvr additive="base">
                                        <p:cTn id="6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7"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 calcmode="lin" valueType="num">
                                      <p:cBhvr additive="base">
                                        <p:cTn id="7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 calcmode="lin" valueType="num">
                                      <p:cBhvr additive="base">
                                        <p:cTn id="7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9" dur="1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
                                            <p:txEl>
                                              <p:pRg st="12" end="12"/>
                                            </p:txEl>
                                          </p:spTgt>
                                        </p:tgtEl>
                                        <p:attrNameLst>
                                          <p:attrName>style.visibility</p:attrName>
                                        </p:attrNameLst>
                                      </p:cBhvr>
                                      <p:to>
                                        <p:strVal val="visible"/>
                                      </p:to>
                                    </p:set>
                                    <p:anim calcmode="lin" valueType="num">
                                      <p:cBhvr additive="base">
                                        <p:cTn id="84"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Darīt vai gaidīt</a:t>
            </a:r>
            <a:endParaRPr lang="lv-LV" dirty="0"/>
          </a:p>
        </p:txBody>
      </p:sp>
      <p:sp>
        <p:nvSpPr>
          <p:cNvPr id="4" name="Shape 33"/>
          <p:cNvSpPr>
            <a:spLocks noGrp="1"/>
          </p:cNvSpPr>
          <p:nvPr>
            <p:ph type="body" idx="1"/>
          </p:nvPr>
        </p:nvSpPr>
        <p:spPr>
          <a:xfrm>
            <a:off x="790767" y="1624360"/>
            <a:ext cx="4373721" cy="5544616"/>
          </a:xfrm>
          <a:prstGeom prst="rect">
            <a:avLst/>
          </a:prstGeom>
        </p:spPr>
        <p:txBody>
          <a:bodyPr anchor="t"/>
          <a:lstStyle/>
          <a:p>
            <a:pPr marL="0" lvl="0" indent="0">
              <a:lnSpc>
                <a:spcPct val="120000"/>
              </a:lnSpc>
              <a:buSzTx/>
              <a:buNone/>
              <a:defRPr sz="1800"/>
            </a:pPr>
            <a:r>
              <a:rPr lang="lv-LV" sz="2600" dirty="0" smtClean="0">
                <a:latin typeface="Arial Bold"/>
                <a:ea typeface="Arial Bold"/>
                <a:cs typeface="Arial Bold"/>
                <a:sym typeface="Arial Bold"/>
              </a:rPr>
              <a:t>Gaidīt</a:t>
            </a:r>
            <a:r>
              <a:rPr sz="2600" dirty="0" smtClean="0">
                <a:latin typeface="Arial Bold"/>
                <a:ea typeface="Arial Bold"/>
                <a:cs typeface="Arial Bold"/>
                <a:sym typeface="Arial Bold"/>
              </a:rPr>
              <a:t>: </a:t>
            </a:r>
          </a:p>
          <a:p>
            <a:pPr>
              <a:lnSpc>
                <a:spcPct val="120000"/>
              </a:lnSpc>
              <a:defRPr sz="1800"/>
            </a:pPr>
            <a:r>
              <a:rPr lang="lv-LV" sz="2000" dirty="0" smtClean="0"/>
              <a:t>Latvijas autoparks dubultosies</a:t>
            </a:r>
          </a:p>
          <a:p>
            <a:pPr>
              <a:lnSpc>
                <a:spcPct val="120000"/>
              </a:lnSpc>
              <a:defRPr sz="1800"/>
            </a:pPr>
            <a:r>
              <a:rPr lang="lv-LV" sz="2000" dirty="0" smtClean="0"/>
              <a:t>Lietotu automobiļu imports dominēs pār jauniem</a:t>
            </a:r>
          </a:p>
          <a:p>
            <a:pPr>
              <a:lnSpc>
                <a:spcPct val="120000"/>
              </a:lnSpc>
              <a:defRPr sz="1800"/>
            </a:pPr>
            <a:r>
              <a:rPr lang="lv-LV" sz="2000" dirty="0" smtClean="0"/>
              <a:t>Dominēs izteikti CO2 emitējošu a/m imports</a:t>
            </a:r>
          </a:p>
          <a:p>
            <a:pPr>
              <a:lnSpc>
                <a:spcPct val="120000"/>
              </a:lnSpc>
              <a:defRPr sz="1800"/>
            </a:pPr>
            <a:r>
              <a:rPr lang="lv-LV" sz="2000" dirty="0" smtClean="0"/>
              <a:t>EU regulas turpinās spiest ražotāju radīt videi draudzīgākus automobiļus</a:t>
            </a:r>
          </a:p>
          <a:p>
            <a:pPr>
              <a:lnSpc>
                <a:spcPct val="120000"/>
              </a:lnSpc>
              <a:defRPr sz="1800"/>
            </a:pPr>
            <a:r>
              <a:rPr lang="lv-LV" sz="2000" dirty="0" smtClean="0"/>
              <a:t>Patērētāju ieradumi Latvijā nemainīsies</a:t>
            </a:r>
            <a:endParaRPr sz="2000" dirty="0"/>
          </a:p>
        </p:txBody>
      </p:sp>
      <p:sp>
        <p:nvSpPr>
          <p:cNvPr id="5" name="Shape 35"/>
          <p:cNvSpPr/>
          <p:nvPr/>
        </p:nvSpPr>
        <p:spPr>
          <a:xfrm>
            <a:off x="5565969" y="1624360"/>
            <a:ext cx="4539609" cy="55446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p>
            <a:pPr lvl="0">
              <a:lnSpc>
                <a:spcPct val="120000"/>
              </a:lnSpc>
              <a:spcBef>
                <a:spcPts val="600"/>
              </a:spcBef>
            </a:pPr>
            <a:r>
              <a:rPr lang="lv-LV" sz="2600" dirty="0" smtClean="0">
                <a:latin typeface="Arial Bold"/>
                <a:ea typeface="Arial Bold"/>
                <a:cs typeface="Arial Bold"/>
                <a:sym typeface="Arial Bold"/>
              </a:rPr>
              <a:t>Darīt</a:t>
            </a:r>
            <a:r>
              <a:rPr sz="2600" dirty="0" smtClean="0">
                <a:latin typeface="Arial Bold"/>
                <a:ea typeface="Arial Bold"/>
                <a:cs typeface="Arial Bold"/>
                <a:sym typeface="Arial Bold"/>
              </a:rPr>
              <a:t>:</a:t>
            </a:r>
            <a:endParaRPr sz="2000" dirty="0">
              <a:latin typeface="Calibri"/>
              <a:ea typeface="Calibri"/>
              <a:cs typeface="Calibri"/>
              <a:sym typeface="Calibri"/>
            </a:endParaRPr>
          </a:p>
          <a:p>
            <a:pPr marL="342900" lvl="0" indent="-342900">
              <a:lnSpc>
                <a:spcPct val="120000"/>
              </a:lnSpc>
              <a:spcBef>
                <a:spcPts val="600"/>
              </a:spcBef>
              <a:buSzPct val="100000"/>
              <a:buFont typeface="Arial" panose="020B0604020202020204" pitchFamily="34" charset="0"/>
              <a:buChar char="•"/>
            </a:pPr>
            <a:r>
              <a:rPr lang="lv-LV" sz="2000" dirty="0">
                <a:latin typeface="Arial"/>
                <a:ea typeface="Arial"/>
                <a:cs typeface="Arial"/>
                <a:sym typeface="Arial"/>
              </a:rPr>
              <a:t>Domāšana - no statusa priekšmeta uz pārvietošanās līdzekli</a:t>
            </a:r>
          </a:p>
          <a:p>
            <a:pPr marL="342900" lvl="0" indent="-342900">
              <a:lnSpc>
                <a:spcPct val="120000"/>
              </a:lnSpc>
              <a:spcBef>
                <a:spcPts val="600"/>
              </a:spcBef>
              <a:buSzPct val="100000"/>
              <a:buFont typeface="Arial" panose="020B0604020202020204" pitchFamily="34" charset="0"/>
              <a:buChar char="•"/>
            </a:pPr>
            <a:r>
              <a:rPr lang="lv-LV" sz="2000" dirty="0">
                <a:latin typeface="Arial"/>
                <a:ea typeface="Arial"/>
                <a:cs typeface="Arial"/>
                <a:sym typeface="Arial"/>
              </a:rPr>
              <a:t>Visaptveroši atvieglojumi un priekšrocības «zaļam autoparkam»</a:t>
            </a:r>
          </a:p>
          <a:p>
            <a:pPr marL="342900" lvl="0" indent="-342900">
              <a:lnSpc>
                <a:spcPct val="120000"/>
              </a:lnSpc>
              <a:spcBef>
                <a:spcPts val="600"/>
              </a:spcBef>
              <a:buSzPct val="100000"/>
              <a:buFont typeface="Arial" panose="020B0604020202020204" pitchFamily="34" charset="0"/>
              <a:buChar char="•"/>
            </a:pPr>
            <a:r>
              <a:rPr lang="lv-LV" sz="2000" dirty="0">
                <a:latin typeface="Arial"/>
                <a:ea typeface="Arial"/>
                <a:cs typeface="Arial"/>
                <a:sym typeface="Arial"/>
              </a:rPr>
              <a:t>Ēnu ekonomikas apkarošana</a:t>
            </a:r>
          </a:p>
          <a:p>
            <a:pPr marL="342900" lvl="0" indent="-342900">
              <a:lnSpc>
                <a:spcPct val="120000"/>
              </a:lnSpc>
              <a:spcBef>
                <a:spcPts val="600"/>
              </a:spcBef>
              <a:buSzPct val="100000"/>
              <a:buFont typeface="Arial" panose="020B0604020202020204" pitchFamily="34" charset="0"/>
              <a:buChar char="•"/>
            </a:pPr>
            <a:r>
              <a:rPr lang="lv-LV" sz="2000" dirty="0">
                <a:latin typeface="Arial"/>
                <a:ea typeface="Arial"/>
                <a:cs typeface="Arial"/>
                <a:sym typeface="Arial"/>
              </a:rPr>
              <a:t>OCTA </a:t>
            </a:r>
            <a:r>
              <a:rPr lang="lv-LV" sz="2000" dirty="0" smtClean="0">
                <a:latin typeface="Arial"/>
                <a:ea typeface="Arial"/>
                <a:cs typeface="Arial"/>
                <a:sym typeface="Arial"/>
              </a:rPr>
              <a:t>jādrošina </a:t>
            </a:r>
            <a:r>
              <a:rPr lang="lv-LV" sz="2000" dirty="0">
                <a:latin typeface="Arial"/>
                <a:ea typeface="Arial"/>
                <a:cs typeface="Arial"/>
                <a:sym typeface="Arial"/>
              </a:rPr>
              <a:t>ar cilvēku saistītos riskus</a:t>
            </a:r>
          </a:p>
          <a:p>
            <a:pPr marL="342900" lvl="0" indent="-342900">
              <a:lnSpc>
                <a:spcPct val="120000"/>
              </a:lnSpc>
              <a:spcBef>
                <a:spcPts val="600"/>
              </a:spcBef>
              <a:buSzPct val="100000"/>
              <a:buFont typeface="Arial" panose="020B0604020202020204" pitchFamily="34" charset="0"/>
              <a:buChar char="•"/>
            </a:pPr>
            <a:r>
              <a:rPr lang="lv-LV" sz="2000" dirty="0">
                <a:latin typeface="Arial"/>
                <a:ea typeface="Arial"/>
                <a:cs typeface="Arial"/>
                <a:sym typeface="Arial"/>
              </a:rPr>
              <a:t>Pastāvīga atbalsta programma </a:t>
            </a:r>
            <a:r>
              <a:rPr lang="lv-LV" sz="2000" dirty="0" err="1">
                <a:latin typeface="Arial"/>
                <a:ea typeface="Arial"/>
                <a:cs typeface="Arial"/>
                <a:sym typeface="Arial"/>
              </a:rPr>
              <a:t>elektroauto</a:t>
            </a:r>
            <a:r>
              <a:rPr lang="lv-LV" sz="2000" dirty="0">
                <a:latin typeface="Arial"/>
                <a:ea typeface="Arial"/>
                <a:cs typeface="Arial"/>
                <a:sym typeface="Arial"/>
              </a:rPr>
              <a:t> un/vai mazu izmešu auto</a:t>
            </a:r>
          </a:p>
          <a:p>
            <a:pPr marL="342900" lvl="0" indent="-342900">
              <a:lnSpc>
                <a:spcPct val="120000"/>
              </a:lnSpc>
              <a:spcBef>
                <a:spcPts val="600"/>
              </a:spcBef>
              <a:buSzPct val="100000"/>
              <a:buFont typeface="Arial" panose="020B0604020202020204" pitchFamily="34" charset="0"/>
              <a:buChar char="•"/>
            </a:pPr>
            <a:r>
              <a:rPr lang="lv-LV" sz="2000" dirty="0" smtClean="0">
                <a:latin typeface="Arial"/>
                <a:ea typeface="Arial"/>
                <a:cs typeface="Arial"/>
                <a:sym typeface="Arial"/>
              </a:rPr>
              <a:t>Veicināt nolietotā autoparka norakstīšanu vai izvešanu ārpus LV</a:t>
            </a:r>
          </a:p>
          <a:p>
            <a:pPr marL="342900" lvl="0" indent="-342900">
              <a:lnSpc>
                <a:spcPct val="120000"/>
              </a:lnSpc>
              <a:spcBef>
                <a:spcPts val="600"/>
              </a:spcBef>
              <a:buSzPct val="100000"/>
              <a:buFont typeface="Arial" panose="020B0604020202020204" pitchFamily="34" charset="0"/>
              <a:buChar char="•"/>
            </a:pPr>
            <a:r>
              <a:rPr lang="lv-LV" sz="2000" dirty="0" smtClean="0">
                <a:latin typeface="Arial"/>
                <a:ea typeface="Arial"/>
                <a:cs typeface="Arial"/>
                <a:sym typeface="Arial"/>
              </a:rPr>
              <a:t>Plašāks skats uz nodokļiem – PVN, UVTN, UIN, IIN, TLEN, ….</a:t>
            </a:r>
            <a:endParaRPr sz="2000" dirty="0">
              <a:latin typeface="Arial"/>
              <a:ea typeface="Arial"/>
              <a:cs typeface="Arial"/>
              <a:sym typeface="Arial"/>
            </a:endParaRPr>
          </a:p>
        </p:txBody>
      </p:sp>
      <p:sp>
        <p:nvSpPr>
          <p:cNvPr id="7" name="Rectangle 2"/>
          <p:cNvSpPr txBox="1">
            <a:spLocks noChangeArrowheads="1"/>
          </p:cNvSpPr>
          <p:nvPr/>
        </p:nvSpPr>
        <p:spPr bwMode="auto">
          <a:xfrm>
            <a:off x="522812" y="6824842"/>
            <a:ext cx="9073578" cy="688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8" charset="0"/>
              <a:defRPr sz="3200">
                <a:solidFill>
                  <a:srgbClr val="000000"/>
                </a:solidFill>
                <a:latin typeface="+mn-lt"/>
                <a:ea typeface="Arial Unicode MS"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Arial Unicode MS" pitchFamily="34" charset="-128"/>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Arial Unicode MS" pitchFamily="34" charset="-128"/>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pitchFamily="34" charset="-128"/>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pitchFamily="34" charset="-128"/>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pPr marL="0" indent="0" algn="ctr" eaLnBrk="1">
              <a:lnSpc>
                <a:spcPct val="100000"/>
              </a:lnSpc>
              <a:spcBef>
                <a:spcPts val="1200"/>
              </a:spcBef>
              <a:spcAft>
                <a:spcPts val="0"/>
              </a:spcAft>
            </a:pPr>
            <a:r>
              <a:rPr lang="lv-LV" altLang="lv-LV" sz="2800" b="1" u="sng" kern="0" dirty="0" smtClean="0">
                <a:solidFill>
                  <a:srgbClr val="FF0000"/>
                </a:solidFill>
                <a:latin typeface="Calibri" panose="020F0502020204030204" pitchFamily="34" charset="0"/>
                <a:cs typeface="Times New Roman" pitchFamily="18" charset="0"/>
              </a:rPr>
              <a:t>Nodokļu izmaiņas harmonizēt Baltijas valstu līmenī!!!</a:t>
            </a:r>
            <a:endParaRPr lang="lv-LV" altLang="lv-LV" sz="2800" b="1" kern="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7073293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1000"/>
                                        <p:tgtEl>
                                          <p:spTgt spid="5">
                                            <p:txEl>
                                              <p:pRg st="1" end="1"/>
                                            </p:txEl>
                                          </p:spTgt>
                                        </p:tgtEl>
                                      </p:cBhvr>
                                    </p:animEffect>
                                    <p:anim calcmode="lin" valueType="num">
                                      <p:cBhvr>
                                        <p:cTn id="5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1000"/>
                                        <p:tgtEl>
                                          <p:spTgt spid="5">
                                            <p:txEl>
                                              <p:pRg st="2" end="2"/>
                                            </p:txEl>
                                          </p:spTgt>
                                        </p:tgtEl>
                                      </p:cBhvr>
                                    </p:animEffect>
                                    <p:anim calcmode="lin" valueType="num">
                                      <p:cBhvr>
                                        <p:cTn id="6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Effect transition="in" filter="fade">
                                      <p:cBhvr>
                                        <p:cTn id="70" dur="1000"/>
                                        <p:tgtEl>
                                          <p:spTgt spid="5">
                                            <p:txEl>
                                              <p:pRg st="3" end="3"/>
                                            </p:txEl>
                                          </p:spTgt>
                                        </p:tgtEl>
                                      </p:cBhvr>
                                    </p:animEffect>
                                    <p:anim calcmode="lin" valueType="num">
                                      <p:cBhvr>
                                        <p:cTn id="7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fade">
                                      <p:cBhvr>
                                        <p:cTn id="77" dur="1000"/>
                                        <p:tgtEl>
                                          <p:spTgt spid="5">
                                            <p:txEl>
                                              <p:pRg st="4" end="4"/>
                                            </p:txEl>
                                          </p:spTgt>
                                        </p:tgtEl>
                                      </p:cBhvr>
                                    </p:animEffect>
                                    <p:anim calcmode="lin" valueType="num">
                                      <p:cBhvr>
                                        <p:cTn id="7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5" end="5"/>
                                            </p:txEl>
                                          </p:spTgt>
                                        </p:tgtEl>
                                        <p:attrNameLst>
                                          <p:attrName>style.visibility</p:attrName>
                                        </p:attrNameLst>
                                      </p:cBhvr>
                                      <p:to>
                                        <p:strVal val="visible"/>
                                      </p:to>
                                    </p:set>
                                    <p:animEffect transition="in" filter="fade">
                                      <p:cBhvr>
                                        <p:cTn id="84" dur="1000"/>
                                        <p:tgtEl>
                                          <p:spTgt spid="5">
                                            <p:txEl>
                                              <p:pRg st="5" end="5"/>
                                            </p:txEl>
                                          </p:spTgt>
                                        </p:tgtEl>
                                      </p:cBhvr>
                                    </p:animEffect>
                                    <p:anim calcmode="lin" valueType="num">
                                      <p:cBhvr>
                                        <p:cTn id="8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6" end="6"/>
                                            </p:txEl>
                                          </p:spTgt>
                                        </p:tgtEl>
                                        <p:attrNameLst>
                                          <p:attrName>style.visibility</p:attrName>
                                        </p:attrNameLst>
                                      </p:cBhvr>
                                      <p:to>
                                        <p:strVal val="visible"/>
                                      </p:to>
                                    </p:set>
                                    <p:animEffect transition="in" filter="fade">
                                      <p:cBhvr>
                                        <p:cTn id="91" dur="1000"/>
                                        <p:tgtEl>
                                          <p:spTgt spid="5">
                                            <p:txEl>
                                              <p:pRg st="6" end="6"/>
                                            </p:txEl>
                                          </p:spTgt>
                                        </p:tgtEl>
                                      </p:cBhvr>
                                    </p:animEffect>
                                    <p:anim calcmode="lin" valueType="num">
                                      <p:cBhvr>
                                        <p:cTn id="9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7" end="7"/>
                                            </p:txEl>
                                          </p:spTgt>
                                        </p:tgtEl>
                                        <p:attrNameLst>
                                          <p:attrName>style.visibility</p:attrName>
                                        </p:attrNameLst>
                                      </p:cBhvr>
                                      <p:to>
                                        <p:strVal val="visible"/>
                                      </p:to>
                                    </p:set>
                                    <p:animEffect transition="in" filter="fade">
                                      <p:cBhvr>
                                        <p:cTn id="98" dur="1000"/>
                                        <p:tgtEl>
                                          <p:spTgt spid="5">
                                            <p:txEl>
                                              <p:pRg st="7" end="7"/>
                                            </p:txEl>
                                          </p:spTgt>
                                        </p:tgtEl>
                                      </p:cBhvr>
                                    </p:animEffect>
                                    <p:anim calcmode="lin" valueType="num">
                                      <p:cBhvr>
                                        <p:cTn id="9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fade">
                                      <p:cBhvr>
                                        <p:cTn id="105" dur="1000"/>
                                        <p:tgtEl>
                                          <p:spTgt spid="7"/>
                                        </p:tgtEl>
                                      </p:cBhvr>
                                    </p:animEffect>
                                    <p:anim calcmode="lin" valueType="num">
                                      <p:cBhvr>
                                        <p:cTn id="106" dur="1000" fill="hold"/>
                                        <p:tgtEl>
                                          <p:spTgt spid="7"/>
                                        </p:tgtEl>
                                        <p:attrNameLst>
                                          <p:attrName>ppt_x</p:attrName>
                                        </p:attrNameLst>
                                      </p:cBhvr>
                                      <p:tavLst>
                                        <p:tav tm="0">
                                          <p:val>
                                            <p:strVal val="#ppt_x"/>
                                          </p:val>
                                        </p:tav>
                                        <p:tav tm="100000">
                                          <p:val>
                                            <p:strVal val="#ppt_x"/>
                                          </p:val>
                                        </p:tav>
                                      </p:tavLst>
                                    </p:anim>
                                    <p:anim calcmode="lin" valueType="num">
                                      <p:cBhvr>
                                        <p:cTn id="10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Darīt vai gaidīt</a:t>
            </a:r>
            <a:endParaRPr lang="lv-LV"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640" y="1812736"/>
            <a:ext cx="8280921" cy="541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37026" y="5606435"/>
            <a:ext cx="3528392" cy="532795"/>
          </a:xfrm>
          <a:prstGeom prst="rect">
            <a:avLst/>
          </a:prstGeom>
          <a:noFill/>
          <a:ln w="25400" cap="flat">
            <a:noFill/>
            <a:prstDash val="solid"/>
            <a:bevel/>
          </a:ln>
          <a:effectLst>
            <a:outerShdw blurRad="25400" dist="127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461" tIns="50461" rIns="50461" bIns="50461"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lv-LV" sz="1400" b="1" i="0" u="none" strike="noStrike" cap="none" spc="0" normalizeH="0" baseline="0" dirty="0" smtClean="0">
                <a:ln>
                  <a:noFill/>
                </a:ln>
                <a:solidFill>
                  <a:srgbClr val="002060"/>
                </a:solidFill>
                <a:uFillTx/>
                <a:latin typeface="Arial" panose="020B0604020202020204" pitchFamily="34" charset="0"/>
                <a:cs typeface="Arial" panose="020B0604020202020204" pitchFamily="34" charset="0"/>
                <a:sym typeface="Helvetica"/>
              </a:rPr>
              <a:t>Degvielas patēriņa samazinājums</a:t>
            </a:r>
            <a:r>
              <a:rPr lang="lv-LV" sz="1400" b="1" dirty="0">
                <a:solidFill>
                  <a:srgbClr val="002060"/>
                </a:solidFill>
                <a:latin typeface="Arial" panose="020B0604020202020204" pitchFamily="34" charset="0"/>
                <a:cs typeface="Arial" panose="020B0604020202020204" pitchFamily="34" charset="0"/>
              </a:rPr>
              <a:t> </a:t>
            </a:r>
            <a:r>
              <a:rPr lang="lv-LV" sz="1400" b="1" dirty="0" smtClean="0">
                <a:solidFill>
                  <a:srgbClr val="002060"/>
                </a:solidFill>
                <a:latin typeface="Arial" panose="020B0604020202020204" pitchFamily="34" charset="0"/>
                <a:cs typeface="Arial" panose="020B0604020202020204" pitchFamily="34" charset="0"/>
              </a:rPr>
              <a:t>vidēji </a:t>
            </a:r>
            <a:r>
              <a:rPr kumimoji="0" lang="lv-LV" sz="1400" b="1" i="0" u="none" strike="noStrike" cap="none" spc="0" normalizeH="0" dirty="0" smtClean="0">
                <a:ln>
                  <a:noFill/>
                </a:ln>
                <a:solidFill>
                  <a:srgbClr val="002060"/>
                </a:solidFill>
                <a:uFillTx/>
                <a:latin typeface="Arial" panose="020B0604020202020204" pitchFamily="34" charset="0"/>
                <a:cs typeface="Arial" panose="020B0604020202020204" pitchFamily="34" charset="0"/>
                <a:sym typeface="Helvetica"/>
              </a:rPr>
              <a:t>1 a/m &gt;50%</a:t>
            </a:r>
            <a:endParaRPr kumimoji="0" lang="lv-LV" sz="1400" b="1" i="0" u="none" strike="noStrike" cap="none" spc="0" normalizeH="0" baseline="0" dirty="0">
              <a:ln>
                <a:noFill/>
              </a:ln>
              <a:solidFill>
                <a:srgbClr val="002060"/>
              </a:solidFill>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3377820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edg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35000"/>
              </a:srgbClr>
            </a:outerShdw>
          </a:effectLst>
        </a:effectStyle>
        <a:effectStyle>
          <a:effectLst>
            <a:outerShdw blurRad="25400" dist="12700" dir="5400000" rotWithShape="0">
              <a:srgbClr val="000000">
                <a:alpha val="35000"/>
              </a:srgbClr>
            </a:outerShdw>
          </a:effectLst>
        </a:effectStyle>
        <a:effectStyle>
          <a:effectLst>
            <a:outerShdw blurRad="25400" dist="127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25400" dist="12700" dir="5400000" rotWithShape="0">
            <a:srgbClr val="000000">
              <a:alpha val="35000"/>
            </a:srgbClr>
          </a:outerShdw>
        </a:effectLst>
      </a:spPr>
      <a:bodyPr rot="0" spcFirstLastPara="1" vertOverflow="overflow" horzOverflow="overflow" vert="horz" wrap="square" lIns="50461" tIns="50461" rIns="50461" bIns="50461"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25400" dist="127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461" tIns="50461" rIns="50461" bIns="50461"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35000"/>
              </a:srgbClr>
            </a:outerShdw>
          </a:effectLst>
        </a:effectStyle>
        <a:effectStyle>
          <a:effectLst>
            <a:outerShdw blurRad="25400" dist="12700" dir="5400000" rotWithShape="0">
              <a:srgbClr val="000000">
                <a:alpha val="35000"/>
              </a:srgbClr>
            </a:outerShdw>
          </a:effectLst>
        </a:effectStyle>
        <a:effectStyle>
          <a:effectLst>
            <a:outerShdw blurRad="25400" dist="127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25400" dist="12700" dir="5400000" rotWithShape="0">
            <a:srgbClr val="000000">
              <a:alpha val="35000"/>
            </a:srgbClr>
          </a:outerShdw>
        </a:effectLst>
      </a:spPr>
      <a:bodyPr rot="0" spcFirstLastPara="1" vertOverflow="overflow" horzOverflow="overflow" vert="horz" wrap="square" lIns="50461" tIns="50461" rIns="50461" bIns="50461"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25400" dist="127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461" tIns="50461" rIns="50461" bIns="50461"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2548</TotalTime>
  <Words>562</Words>
  <Application>Microsoft Office PowerPoint</Application>
  <PresentationFormat>Custom</PresentationFormat>
  <Paragraphs>110</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vt:lpstr>
      <vt:lpstr>Ilgtspējīga Latvijas autoparka nodokļu politika</vt:lpstr>
      <vt:lpstr>Kas ir ilgtspējīga autoparka politika</vt:lpstr>
      <vt:lpstr>Problēmas formulējums</vt:lpstr>
      <vt:lpstr>Sapnis</vt:lpstr>
      <vt:lpstr>Iespējas un vēlmes</vt:lpstr>
      <vt:lpstr>CO2 izmešu segmenti Latvjā</vt:lpstr>
      <vt:lpstr>Zaļš autoparks</vt:lpstr>
      <vt:lpstr>Darīt vai gaidīt</vt:lpstr>
      <vt:lpstr>Darīt vai gaidīt</vt:lpstr>
      <vt:lpstr>Jaunais nodokļu režīms-CO2</vt:lpstr>
      <vt:lpstr>Jaunais nodokļu režīms. AMN</vt:lpstr>
      <vt:lpstr>Jaunais nodokļu režīms. TLEN</vt:lpstr>
      <vt:lpstr>Jaunais nodokļu režīms. AMN</vt:lpstr>
      <vt:lpstr>Jaunais nodokļu režīms. TLEN</vt:lpstr>
      <vt:lpstr>VBI simulācija</vt:lpstr>
      <vt:lpstr>Paldies par uzmanību!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Kādā krāsā ir Latvijas autoparks?</dc:title>
  <dc:creator>Ingus</dc:creator>
  <cp:lastModifiedBy>Ingus</cp:lastModifiedBy>
  <cp:revision>95</cp:revision>
  <dcterms:modified xsi:type="dcterms:W3CDTF">2015-06-16T07:16:40Z</dcterms:modified>
</cp:coreProperties>
</file>